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4"/>
  </p:notesMasterIdLst>
  <p:sldIdLst>
    <p:sldId id="256" r:id="rId2"/>
    <p:sldId id="257" r:id="rId3"/>
    <p:sldId id="259" r:id="rId4"/>
    <p:sldId id="262" r:id="rId5"/>
    <p:sldId id="260" r:id="rId6"/>
    <p:sldId id="300" r:id="rId7"/>
    <p:sldId id="297" r:id="rId8"/>
    <p:sldId id="298" r:id="rId9"/>
    <p:sldId id="299" r:id="rId10"/>
    <p:sldId id="270" r:id="rId11"/>
    <p:sldId id="258" r:id="rId12"/>
    <p:sldId id="301" r:id="rId13"/>
    <p:sldId id="302" r:id="rId14"/>
    <p:sldId id="304" r:id="rId15"/>
    <p:sldId id="305" r:id="rId16"/>
    <p:sldId id="306" r:id="rId17"/>
    <p:sldId id="307" r:id="rId18"/>
    <p:sldId id="308" r:id="rId19"/>
    <p:sldId id="309" r:id="rId20"/>
    <p:sldId id="310" r:id="rId21"/>
    <p:sldId id="311" r:id="rId22"/>
    <p:sldId id="312" r:id="rId23"/>
    <p:sldId id="313" r:id="rId24"/>
    <p:sldId id="268" r:id="rId25"/>
    <p:sldId id="314" r:id="rId26"/>
    <p:sldId id="315" r:id="rId27"/>
    <p:sldId id="303" r:id="rId28"/>
    <p:sldId id="316" r:id="rId29"/>
    <p:sldId id="317" r:id="rId30"/>
    <p:sldId id="318" r:id="rId31"/>
    <p:sldId id="319" r:id="rId32"/>
    <p:sldId id="320" r:id="rId33"/>
  </p:sldIdLst>
  <p:sldSz cx="9144000" cy="5143500" type="screen16x9"/>
  <p:notesSz cx="6858000" cy="9144000"/>
  <p:embeddedFontLst>
    <p:embeddedFont>
      <p:font typeface="Advent Pro Light" panose="020B0604020202020204" charset="0"/>
      <p:regular r:id="rId35"/>
      <p:bold r:id="rId36"/>
      <p:italic r:id="rId37"/>
      <p:boldItalic r:id="rId38"/>
    </p:embeddedFont>
    <p:embeddedFont>
      <p:font typeface="Anton" panose="020B0604020202020204" charset="0"/>
      <p:regular r:id="rId39"/>
    </p:embeddedFont>
    <p:embeddedFont>
      <p:font typeface="Fira Sans Condensed" panose="020B0604020202020204" charset="0"/>
      <p:regular r:id="rId40"/>
      <p:bold r:id="rId41"/>
      <p:italic r:id="rId42"/>
      <p:boldItalic r:id="rId43"/>
    </p:embeddedFont>
    <p:embeddedFont>
      <p:font typeface="Fira Sans Condensed Light" panose="020B0604020202020204" charset="0"/>
      <p:regular r:id="rId44"/>
      <p:bold r:id="rId45"/>
      <p:italic r:id="rId46"/>
      <p:boldItalic r:id="rId47"/>
    </p:embeddedFont>
    <p:embeddedFont>
      <p:font typeface="Rajdhani"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E5E508-A994-4AD1-984D-10F8F5DC1A6D}">
  <a:tblStyle styleId="{EDE5E508-A994-4AD1-984D-10F8F5DC1A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58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551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4863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309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976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62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099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520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8162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650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680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694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805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0480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335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912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872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600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013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160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3092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903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674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59696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extLst>
      <p:ext uri="{BB962C8B-B14F-4D97-AF65-F5344CB8AC3E}">
        <p14:creationId xmlns:p14="http://schemas.microsoft.com/office/powerpoint/2010/main" val="3696326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extLst>
      <p:ext uri="{BB962C8B-B14F-4D97-AF65-F5344CB8AC3E}">
        <p14:creationId xmlns:p14="http://schemas.microsoft.com/office/powerpoint/2010/main" val="1728709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extLst>
      <p:ext uri="{BB962C8B-B14F-4D97-AF65-F5344CB8AC3E}">
        <p14:creationId xmlns:p14="http://schemas.microsoft.com/office/powerpoint/2010/main" val="162911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6" r:id="rId5"/>
    <p:sldLayoutId id="2147483657" r:id="rId6"/>
    <p:sldLayoutId id="2147483659" r:id="rId7"/>
    <p:sldLayoutId id="2147483660" r:id="rId8"/>
    <p:sldLayoutId id="2147483666" r:id="rId9"/>
    <p:sldLayoutId id="2147483667" r:id="rId10"/>
    <p:sldLayoutId id="2147483670" r:id="rId11"/>
    <p:sldLayoutId id="2147483671" r:id="rId12"/>
    <p:sldLayoutId id="2147483672" r:id="rId13"/>
    <p:sldLayoutId id="214748367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hyperlink" Target="https://pbl-5.vercel.app/admin" TargetMode="External"/><Relationship Id="rId4" Type="http://schemas.openxmlformats.org/officeDocument/2006/relationships/hyperlink" Target="https://pbl-5.vercel.app/"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bit.ly/2Tynxth"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docs.djangoproject.com/en/4.1/"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hyperlink" Target="https://www.w3schools.com/django/"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hyperlink" Target="https://drive.google.com/file/d/1Z_qoLvVY5xwqQJzG4ovmG9eLeUvcpStv/view?usp=sharing"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hyperlink" Target="https://drive.google.com/file/d/1HwQ-B7EK4icaTVooC9sIUpoPZD0wyYuM/view?usp=sharing"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209636" y="777643"/>
            <a:ext cx="4823107" cy="37730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Rajdhani"/>
                <a:ea typeface="Rajdhani"/>
                <a:cs typeface="Rajdhani"/>
                <a:sym typeface="Rajdhani"/>
              </a:rPr>
              <a:t>Báo cáo tiến độ </a:t>
            </a:r>
            <a:br>
              <a:rPr lang="vi-VN" dirty="0">
                <a:latin typeface="Rajdhani"/>
                <a:ea typeface="Rajdhani"/>
                <a:cs typeface="Rajdhani"/>
                <a:sym typeface="Rajdhani"/>
              </a:rPr>
            </a:br>
            <a:r>
              <a:rPr lang="vi-VN" dirty="0">
                <a:latin typeface="Rajdhani"/>
                <a:ea typeface="Rajdhani"/>
                <a:cs typeface="Rajdhani"/>
                <a:sym typeface="Rajdhani"/>
              </a:rPr>
              <a:t>lần 2 </a:t>
            </a:r>
            <a:br>
              <a:rPr lang="vi-VN" dirty="0">
                <a:latin typeface="Rajdhani"/>
                <a:ea typeface="Rajdhani"/>
                <a:cs typeface="Rajdhani"/>
                <a:sym typeface="Rajdhani"/>
              </a:rPr>
            </a:br>
            <a:r>
              <a:rPr lang="vi-VN" dirty="0">
                <a:latin typeface="Rajdhani"/>
                <a:ea typeface="Rajdhani"/>
                <a:cs typeface="Rajdhani"/>
                <a:sym typeface="Rajdhani"/>
              </a:rPr>
              <a:t>Nhóm 13-TT </a:t>
            </a:r>
            <a:endParaRPr dirty="0">
              <a:latin typeface="Rajdhani"/>
              <a:ea typeface="Rajdhani"/>
              <a:cs typeface="Rajdhani"/>
              <a:sym typeface="Rajdhani"/>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pic>
        <p:nvPicPr>
          <p:cNvPr id="753" name="Google Shape;753;p38"/>
          <p:cNvPicPr preferRelativeResize="0"/>
          <p:nvPr/>
        </p:nvPicPr>
        <p:blipFill rotWithShape="1">
          <a:blip r:embed="rId4">
            <a:alphaModFix/>
          </a:blip>
          <a:srcRect l="16989" r="26884"/>
          <a:stretch/>
        </p:blipFill>
        <p:spPr>
          <a:xfrm>
            <a:off x="618200" y="801425"/>
            <a:ext cx="3532800" cy="3540600"/>
          </a:xfrm>
          <a:prstGeom prst="ellipse">
            <a:avLst/>
          </a:prstGeom>
          <a:noFill/>
          <a:ln>
            <a:noFill/>
          </a:ln>
        </p:spPr>
      </p:pic>
      <p:sp>
        <p:nvSpPr>
          <p:cNvPr id="754" name="Google Shape;754;p38"/>
          <p:cNvSpPr txBox="1">
            <a:spLocks noGrp="1"/>
          </p:cNvSpPr>
          <p:nvPr>
            <p:ph type="title"/>
          </p:nvPr>
        </p:nvSpPr>
        <p:spPr>
          <a:xfrm>
            <a:off x="4649972" y="297425"/>
            <a:ext cx="35328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Client </a:t>
            </a:r>
            <a:r>
              <a:rPr lang="en-US" dirty="0" err="1"/>
              <a:t>Vuejs</a:t>
            </a:r>
            <a:endParaRPr dirty="0"/>
          </a:p>
        </p:txBody>
      </p:sp>
      <p:pic>
        <p:nvPicPr>
          <p:cNvPr id="1030" name="Picture 6" descr="Using SVG and Vue.js: A complete guide - LogRocket Blog">
            <a:extLst>
              <a:ext uri="{FF2B5EF4-FFF2-40B4-BE49-F238E27FC236}">
                <a16:creationId xmlns:a16="http://schemas.microsoft.com/office/drawing/2014/main" id="{6999694E-2DC7-4705-B231-EDFC757560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9972" y="1885976"/>
            <a:ext cx="3118884" cy="20806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611489" y="418603"/>
            <a:ext cx="4874907" cy="421500"/>
          </a:xfrm>
          <a:prstGeom prst="rect">
            <a:avLst/>
          </a:prstGeom>
        </p:spPr>
        <p:txBody>
          <a:bodyPr spcFirstLastPara="1" wrap="square" lIns="91425" tIns="91425" rIns="91425" bIns="91425" anchor="ctr" anchorCtr="0">
            <a:noAutofit/>
          </a:bodyPr>
          <a:lstStyle/>
          <a:p>
            <a:pPr lvl="0"/>
            <a:r>
              <a:rPr lang="en-US" dirty="0"/>
              <a:t>Demo User : </a:t>
            </a:r>
            <a:r>
              <a:rPr lang="en-US" u="sng" dirty="0">
                <a:hlinkClick r:id="rId4"/>
              </a:rPr>
              <a:t>https://pbl-5.vercel.app/</a:t>
            </a:r>
            <a:endParaRPr u="sng" dirty="0"/>
          </a:p>
        </p:txBody>
      </p:sp>
      <p:sp>
        <p:nvSpPr>
          <p:cNvPr id="18" name="Google Shape;115;p26">
            <a:extLst>
              <a:ext uri="{FF2B5EF4-FFF2-40B4-BE49-F238E27FC236}">
                <a16:creationId xmlns:a16="http://schemas.microsoft.com/office/drawing/2014/main" id="{FC531860-8C8E-4C7A-883C-E2A428D58DAD}"/>
              </a:ext>
            </a:extLst>
          </p:cNvPr>
          <p:cNvSpPr txBox="1">
            <a:spLocks/>
          </p:cNvSpPr>
          <p:nvPr/>
        </p:nvSpPr>
        <p:spPr>
          <a:xfrm>
            <a:off x="611489" y="2410695"/>
            <a:ext cx="6543951"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pt-BR" dirty="0"/>
              <a:t>Demo Admin : </a:t>
            </a:r>
            <a:r>
              <a:rPr lang="pt-BR" u="sng" dirty="0">
                <a:hlinkClick r:id="rId5"/>
              </a:rPr>
              <a:t>https://pbl-5.vercel.app/admin</a:t>
            </a:r>
            <a:endParaRPr lang="pt-BR" u="sng" dirty="0"/>
          </a:p>
        </p:txBody>
      </p:sp>
      <p:sp>
        <p:nvSpPr>
          <p:cNvPr id="30" name="Google Shape;164;p29">
            <a:extLst>
              <a:ext uri="{FF2B5EF4-FFF2-40B4-BE49-F238E27FC236}">
                <a16:creationId xmlns:a16="http://schemas.microsoft.com/office/drawing/2014/main" id="{5ECA0C71-4F21-401B-AA4B-7F10FBD5E04A}"/>
              </a:ext>
            </a:extLst>
          </p:cNvPr>
          <p:cNvSpPr txBox="1">
            <a:spLocks/>
          </p:cNvSpPr>
          <p:nvPr/>
        </p:nvSpPr>
        <p:spPr>
          <a:xfrm>
            <a:off x="1497536" y="840103"/>
            <a:ext cx="3485589" cy="71933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en-US" sz="2000" dirty="0"/>
              <a:t>Email : user123@gmail.com</a:t>
            </a:r>
          </a:p>
          <a:p>
            <a:r>
              <a:rPr lang="en-US" sz="2000" dirty="0"/>
              <a:t>Password : user123 </a:t>
            </a:r>
          </a:p>
        </p:txBody>
      </p:sp>
      <p:sp>
        <p:nvSpPr>
          <p:cNvPr id="31" name="Google Shape;164;p29">
            <a:extLst>
              <a:ext uri="{FF2B5EF4-FFF2-40B4-BE49-F238E27FC236}">
                <a16:creationId xmlns:a16="http://schemas.microsoft.com/office/drawing/2014/main" id="{A3F15F63-2CA0-47FA-961E-E984180FE298}"/>
              </a:ext>
            </a:extLst>
          </p:cNvPr>
          <p:cNvSpPr txBox="1">
            <a:spLocks/>
          </p:cNvSpPr>
          <p:nvPr/>
        </p:nvSpPr>
        <p:spPr>
          <a:xfrm>
            <a:off x="1497535" y="2941805"/>
            <a:ext cx="3485589" cy="71933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en-US" sz="2000" dirty="0"/>
              <a:t>Email : admin1@gmail.com</a:t>
            </a:r>
          </a:p>
          <a:p>
            <a:r>
              <a:rPr lang="en-US" sz="2000" dirty="0"/>
              <a:t>Password : admin1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77972" y="588335"/>
            <a:ext cx="4494028" cy="4158771"/>
          </a:xfrm>
          <a:prstGeom prst="rect">
            <a:avLst/>
          </a:prstGeom>
        </p:spPr>
        <p:txBody>
          <a:bodyPr spcFirstLastPara="1" wrap="square" lIns="91425" tIns="91425" rIns="91425" bIns="91425" anchor="ctr" anchorCtr="0">
            <a:noAutofit/>
          </a:bodyPr>
          <a:lstStyle/>
          <a:p>
            <a:pPr lvl="0"/>
            <a:r>
              <a:rPr lang="vi-VN" sz="4000" dirty="0"/>
              <a:t>Xây dựng REST API by Django</a:t>
            </a:r>
            <a:endParaRPr sz="4000" dirty="0"/>
          </a:p>
        </p:txBody>
      </p:sp>
      <p:sp>
        <p:nvSpPr>
          <p:cNvPr id="175" name="Google Shape;175;p30"/>
          <p:cNvSpPr txBox="1">
            <a:spLocks noGrp="1"/>
          </p:cNvSpPr>
          <p:nvPr>
            <p:ph type="subTitle" idx="1"/>
          </p:nvPr>
        </p:nvSpPr>
        <p:spPr>
          <a:xfrm>
            <a:off x="4917749" y="3290550"/>
            <a:ext cx="2943255" cy="523800"/>
          </a:xfrm>
          <a:prstGeom prst="rect">
            <a:avLst/>
          </a:prstGeom>
        </p:spPr>
        <p:txBody>
          <a:bodyPr spcFirstLastPara="1" wrap="square" lIns="91425" tIns="91425" rIns="91425" bIns="91425" anchor="t" anchorCtr="0">
            <a:noAutofit/>
          </a:bodyPr>
          <a:lstStyle/>
          <a:p>
            <a:pPr marL="0" lvl="0" indent="0"/>
            <a:r>
              <a:rPr lang="vi-VN" dirty="0"/>
              <a:t>Nguyễn Công Cường</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02</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1473720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0"/>
          <p:cNvSpPr txBox="1">
            <a:spLocks noGrp="1"/>
          </p:cNvSpPr>
          <p:nvPr>
            <p:ph type="title"/>
          </p:nvPr>
        </p:nvSpPr>
        <p:spPr>
          <a:xfrm>
            <a:off x="580550" y="564115"/>
            <a:ext cx="8448734"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1. </a:t>
            </a:r>
            <a:r>
              <a:rPr lang="en-US" dirty="0" err="1"/>
              <a:t>Ứng</a:t>
            </a:r>
            <a:r>
              <a:rPr lang="en-US" dirty="0"/>
              <a:t> </a:t>
            </a:r>
            <a:r>
              <a:rPr lang="en-US" dirty="0" err="1"/>
              <a:t>dụng</a:t>
            </a:r>
            <a:r>
              <a:rPr lang="en-US" dirty="0"/>
              <a:t> </a:t>
            </a:r>
            <a:r>
              <a:rPr lang="en-US" dirty="0" err="1"/>
              <a:t>của</a:t>
            </a:r>
            <a:r>
              <a:rPr lang="en-US" dirty="0"/>
              <a:t> Django </a:t>
            </a:r>
            <a:r>
              <a:rPr lang="en-US" dirty="0" err="1"/>
              <a:t>vào</a:t>
            </a:r>
            <a:r>
              <a:rPr lang="en-US" dirty="0"/>
              <a:t> back-end web </a:t>
            </a:r>
            <a:r>
              <a:rPr lang="en-US" dirty="0" err="1"/>
              <a:t>nhận</a:t>
            </a:r>
            <a:r>
              <a:rPr lang="en-US" dirty="0"/>
              <a:t> </a:t>
            </a:r>
            <a:r>
              <a:rPr lang="en-US" dirty="0" err="1"/>
              <a:t>diện</a:t>
            </a:r>
            <a:r>
              <a:rPr lang="en-US" dirty="0"/>
              <a:t> </a:t>
            </a:r>
            <a:r>
              <a:rPr lang="en-US" dirty="0" err="1"/>
              <a:t>khuôn</a:t>
            </a:r>
            <a:r>
              <a:rPr lang="en-US" dirty="0"/>
              <a:t> </a:t>
            </a:r>
            <a:r>
              <a:rPr lang="en-US" dirty="0" err="1"/>
              <a:t>mặt</a:t>
            </a:r>
            <a:r>
              <a:rPr lang="en-US" dirty="0"/>
              <a:t> </a:t>
            </a:r>
            <a:endParaRPr dirty="0"/>
          </a:p>
        </p:txBody>
      </p:sp>
      <p:sp>
        <p:nvSpPr>
          <p:cNvPr id="136" name="Google Shape;13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2" name="Text Placeholder 1"/>
          <p:cNvSpPr>
            <a:spLocks noGrp="1"/>
          </p:cNvSpPr>
          <p:nvPr>
            <p:ph type="body" idx="2"/>
          </p:nvPr>
        </p:nvSpPr>
        <p:spPr>
          <a:xfrm>
            <a:off x="514148" y="1782425"/>
            <a:ext cx="8325853" cy="3155100"/>
          </a:xfrm>
        </p:spPr>
        <p:txBody>
          <a:bodyPr/>
          <a:lstStyle/>
          <a:p>
            <a:pPr fontAlgn="base"/>
            <a:r>
              <a:rPr lang="vi-VN" i="0" dirty="0">
                <a:solidFill>
                  <a:schemeClr val="tx2"/>
                </a:solidFill>
                <a:effectLst/>
                <a:latin typeface="Fira Sans Condensed Light" panose="020B0403050000020004" pitchFamily="34" charset="0"/>
                <a:cs typeface="Lexend Deca" panose="020B0604020202020204" charset="-78"/>
              </a:rPr>
              <a:t>Quản lý cơ sở dữ liệu: </a:t>
            </a:r>
            <a:r>
              <a:rPr lang="vi-VN" i="0" dirty="0" err="1">
                <a:solidFill>
                  <a:schemeClr val="tx2"/>
                </a:solidFill>
                <a:effectLst/>
                <a:latin typeface="Fira Sans Condensed Light" panose="020B0403050000020004" pitchFamily="34" charset="0"/>
                <a:cs typeface="Lexend Deca" panose="020B0604020202020204" charset="-78"/>
              </a:rPr>
              <a:t>Django</a:t>
            </a:r>
            <a:r>
              <a:rPr lang="vi-VN" i="0" dirty="0">
                <a:solidFill>
                  <a:schemeClr val="tx2"/>
                </a:solidFill>
                <a:effectLst/>
                <a:latin typeface="Fira Sans Condensed Light" panose="020B0403050000020004" pitchFamily="34" charset="0"/>
                <a:cs typeface="Lexend Deca" panose="020B0604020202020204" charset="-78"/>
              </a:rPr>
              <a:t> cung cấp một ORM (</a:t>
            </a:r>
            <a:r>
              <a:rPr lang="vi-VN" i="0" dirty="0" err="1">
                <a:solidFill>
                  <a:schemeClr val="tx2"/>
                </a:solidFill>
                <a:effectLst/>
                <a:latin typeface="Fira Sans Condensed Light" panose="020B0403050000020004" pitchFamily="34" charset="0"/>
                <a:cs typeface="Lexend Deca" panose="020B0604020202020204" charset="-78"/>
              </a:rPr>
              <a:t>Object-Relational</a:t>
            </a:r>
            <a:r>
              <a:rPr lang="vi-VN" i="0" dirty="0">
                <a:solidFill>
                  <a:schemeClr val="tx2"/>
                </a:solidFill>
                <a:effectLst/>
                <a:latin typeface="Fira Sans Condensed Light" panose="020B0403050000020004" pitchFamily="34" charset="0"/>
                <a:cs typeface="Lexend Deca" panose="020B0604020202020204" charset="-78"/>
              </a:rPr>
              <a:t> </a:t>
            </a:r>
            <a:r>
              <a:rPr lang="vi-VN" i="0" dirty="0" err="1">
                <a:solidFill>
                  <a:schemeClr val="tx2"/>
                </a:solidFill>
                <a:effectLst/>
                <a:latin typeface="Fira Sans Condensed Light" panose="020B0403050000020004" pitchFamily="34" charset="0"/>
                <a:cs typeface="Lexend Deca" panose="020B0604020202020204" charset="-78"/>
              </a:rPr>
              <a:t>Mapping</a:t>
            </a:r>
            <a:r>
              <a:rPr lang="vi-VN" i="0" dirty="0">
                <a:solidFill>
                  <a:schemeClr val="tx2"/>
                </a:solidFill>
                <a:effectLst/>
                <a:latin typeface="Fira Sans Condensed Light" panose="020B0403050000020004" pitchFamily="34" charset="0"/>
                <a:cs typeface="Lexend Deca" panose="020B0604020202020204" charset="-78"/>
              </a:rPr>
              <a:t>) để truy cập cơ sở dữ liệu. Điều này giúp cho việc lưu trữ và truy xuất dữ liệu trở nên dễ dàng hơn. </a:t>
            </a:r>
            <a:endParaRPr lang="en-US" i="0" dirty="0">
              <a:solidFill>
                <a:schemeClr val="tx2"/>
              </a:solidFill>
              <a:effectLst/>
              <a:latin typeface="Fira Sans Condensed Light" panose="020B0403050000020004" pitchFamily="34" charset="0"/>
              <a:cs typeface="Lexend Deca" panose="020B0604020202020204" charset="-78"/>
            </a:endParaRPr>
          </a:p>
          <a:p>
            <a:pPr fontAlgn="base"/>
            <a:r>
              <a:rPr lang="en-US" dirty="0">
                <a:solidFill>
                  <a:schemeClr val="tx2"/>
                </a:solidFill>
                <a:latin typeface="Fira Sans Condensed Light" panose="020B0403050000020004" pitchFamily="34" charset="0"/>
                <a:cs typeface="Lexend Deca" panose="020B0604020202020204" charset="-78"/>
              </a:rPr>
              <a:t>Ở </a:t>
            </a:r>
            <a:r>
              <a:rPr lang="en-US" dirty="0" err="1">
                <a:solidFill>
                  <a:schemeClr val="tx2"/>
                </a:solidFill>
                <a:latin typeface="Fira Sans Condensed Light" panose="020B0403050000020004" pitchFamily="34" charset="0"/>
                <a:cs typeface="Lexend Deca" panose="020B0604020202020204" charset="-78"/>
              </a:rPr>
              <a:t>đây</a:t>
            </a:r>
            <a:r>
              <a:rPr lang="en-US" dirty="0">
                <a:solidFill>
                  <a:schemeClr val="tx2"/>
                </a:solidFill>
                <a:latin typeface="Fira Sans Condensed Light" panose="020B0403050000020004" pitchFamily="34" charset="0"/>
                <a:cs typeface="Lexend Deca" panose="020B0604020202020204" charset="-78"/>
              </a:rPr>
              <a:t> </a:t>
            </a:r>
            <a:r>
              <a:rPr lang="en-US" dirty="0" err="1">
                <a:solidFill>
                  <a:schemeClr val="tx2"/>
                </a:solidFill>
                <a:latin typeface="Fira Sans Condensed Light" panose="020B0403050000020004" pitchFamily="34" charset="0"/>
                <a:cs typeface="Lexend Deca" panose="020B0604020202020204" charset="-78"/>
              </a:rPr>
              <a:t>chúng</a:t>
            </a:r>
            <a:r>
              <a:rPr lang="en-US" dirty="0">
                <a:solidFill>
                  <a:schemeClr val="tx2"/>
                </a:solidFill>
                <a:latin typeface="Fira Sans Condensed Light" panose="020B0403050000020004" pitchFamily="34" charset="0"/>
                <a:cs typeface="Lexend Deca" panose="020B0604020202020204" charset="-78"/>
              </a:rPr>
              <a:t> </a:t>
            </a:r>
            <a:r>
              <a:rPr lang="en-US" dirty="0" err="1">
                <a:solidFill>
                  <a:schemeClr val="tx2"/>
                </a:solidFill>
                <a:latin typeface="Fira Sans Condensed Light" panose="020B0403050000020004" pitchFamily="34" charset="0"/>
                <a:cs typeface="Lexend Deca" panose="020B0604020202020204" charset="-78"/>
              </a:rPr>
              <a:t>em</a:t>
            </a:r>
            <a:r>
              <a:rPr lang="en-US" dirty="0">
                <a:solidFill>
                  <a:schemeClr val="tx2"/>
                </a:solidFill>
                <a:latin typeface="Fira Sans Condensed Light" panose="020B0403050000020004" pitchFamily="34" charset="0"/>
                <a:cs typeface="Lexend Deca" panose="020B0604020202020204" charset="-78"/>
              </a:rPr>
              <a:t> </a:t>
            </a:r>
            <a:r>
              <a:rPr lang="en-US" dirty="0" err="1">
                <a:solidFill>
                  <a:schemeClr val="tx2"/>
                </a:solidFill>
                <a:latin typeface="Fira Sans Condensed Light" panose="020B0403050000020004" pitchFamily="34" charset="0"/>
                <a:cs typeface="Lexend Deca" panose="020B0604020202020204" charset="-78"/>
              </a:rPr>
              <a:t>sử</a:t>
            </a:r>
            <a:r>
              <a:rPr lang="en-US" dirty="0">
                <a:solidFill>
                  <a:schemeClr val="tx2"/>
                </a:solidFill>
                <a:latin typeface="Fira Sans Condensed Light" panose="020B0403050000020004" pitchFamily="34" charset="0"/>
                <a:cs typeface="Lexend Deca" panose="020B0604020202020204" charset="-78"/>
              </a:rPr>
              <a:t> </a:t>
            </a:r>
            <a:r>
              <a:rPr lang="en-US" dirty="0" err="1">
                <a:solidFill>
                  <a:schemeClr val="tx2"/>
                </a:solidFill>
                <a:latin typeface="Fira Sans Condensed Light" panose="020B0403050000020004" pitchFamily="34" charset="0"/>
                <a:cs typeface="Lexend Deca" panose="020B0604020202020204" charset="-78"/>
              </a:rPr>
              <a:t>dụng</a:t>
            </a:r>
            <a:r>
              <a:rPr lang="en-US" dirty="0">
                <a:solidFill>
                  <a:schemeClr val="tx2"/>
                </a:solidFill>
                <a:latin typeface="Fira Sans Condensed Light" panose="020B0403050000020004" pitchFamily="34" charset="0"/>
                <a:cs typeface="Lexend Deca" panose="020B0604020202020204" charset="-78"/>
              </a:rPr>
              <a:t> Django </a:t>
            </a:r>
            <a:r>
              <a:rPr lang="en-US" dirty="0" err="1">
                <a:solidFill>
                  <a:schemeClr val="tx2"/>
                </a:solidFill>
                <a:latin typeface="Fira Sans Condensed Light" panose="020B0403050000020004" pitchFamily="34" charset="0"/>
                <a:cs typeface="Lexend Deca" panose="020B0604020202020204" charset="-78"/>
              </a:rPr>
              <a:t>kết</a:t>
            </a:r>
            <a:r>
              <a:rPr lang="en-US" dirty="0">
                <a:solidFill>
                  <a:schemeClr val="tx2"/>
                </a:solidFill>
                <a:latin typeface="Fira Sans Condensed Light" panose="020B0403050000020004" pitchFamily="34" charset="0"/>
                <a:cs typeface="Lexend Deca" panose="020B0604020202020204" charset="-78"/>
              </a:rPr>
              <a:t> </a:t>
            </a:r>
            <a:r>
              <a:rPr lang="en-US" dirty="0" err="1">
                <a:solidFill>
                  <a:schemeClr val="tx2"/>
                </a:solidFill>
                <a:latin typeface="Fira Sans Condensed Light" panose="020B0403050000020004" pitchFamily="34" charset="0"/>
                <a:cs typeface="Lexend Deca" panose="020B0604020202020204" charset="-78"/>
              </a:rPr>
              <a:t>hợp</a:t>
            </a:r>
            <a:r>
              <a:rPr lang="en-US" dirty="0">
                <a:solidFill>
                  <a:schemeClr val="tx2"/>
                </a:solidFill>
                <a:latin typeface="Fira Sans Condensed Light" panose="020B0403050000020004" pitchFamily="34" charset="0"/>
                <a:cs typeface="Lexend Deca" panose="020B0604020202020204" charset="-78"/>
              </a:rPr>
              <a:t> </a:t>
            </a:r>
            <a:r>
              <a:rPr lang="en-US" dirty="0" err="1">
                <a:solidFill>
                  <a:schemeClr val="tx2"/>
                </a:solidFill>
                <a:latin typeface="Fira Sans Condensed Light" panose="020B0403050000020004" pitchFamily="34" charset="0"/>
                <a:cs typeface="Lexend Deca" panose="020B0604020202020204" charset="-78"/>
              </a:rPr>
              <a:t>với</a:t>
            </a:r>
            <a:r>
              <a:rPr lang="en-US" dirty="0">
                <a:solidFill>
                  <a:schemeClr val="tx2"/>
                </a:solidFill>
                <a:latin typeface="Fira Sans Condensed Light" panose="020B0403050000020004" pitchFamily="34" charset="0"/>
                <a:cs typeface="Lexend Deca" panose="020B0604020202020204" charset="-78"/>
              </a:rPr>
              <a:t> Firebase </a:t>
            </a:r>
            <a:r>
              <a:rPr lang="en-US" dirty="0" err="1">
                <a:solidFill>
                  <a:schemeClr val="tx2"/>
                </a:solidFill>
                <a:latin typeface="Fira Sans Condensed Light" panose="020B0403050000020004" pitchFamily="34" charset="0"/>
                <a:cs typeface="Lexend Deca" panose="020B0604020202020204" charset="-78"/>
              </a:rPr>
              <a:t>để</a:t>
            </a:r>
            <a:r>
              <a:rPr lang="en-US" dirty="0">
                <a:solidFill>
                  <a:schemeClr val="tx2"/>
                </a:solidFill>
                <a:latin typeface="Fira Sans Condensed Light" panose="020B0403050000020004" pitchFamily="34" charset="0"/>
                <a:cs typeface="Lexend Deca" panose="020B0604020202020204" charset="-78"/>
              </a:rPr>
              <a:t> </a:t>
            </a:r>
            <a:r>
              <a:rPr lang="en-US" dirty="0" err="1">
                <a:solidFill>
                  <a:schemeClr val="tx2"/>
                </a:solidFill>
                <a:latin typeface="Fira Sans Condensed Light" panose="020B0403050000020004" pitchFamily="34" charset="0"/>
                <a:cs typeface="Lexend Deca" panose="020B0604020202020204" charset="-78"/>
              </a:rPr>
              <a:t>lưu</a:t>
            </a:r>
            <a:r>
              <a:rPr lang="en-US" dirty="0">
                <a:solidFill>
                  <a:schemeClr val="tx2"/>
                </a:solidFill>
                <a:latin typeface="Fira Sans Condensed Light" panose="020B0403050000020004" pitchFamily="34" charset="0"/>
                <a:cs typeface="Lexend Deca" panose="020B0604020202020204" charset="-78"/>
              </a:rPr>
              <a:t> </a:t>
            </a:r>
            <a:r>
              <a:rPr lang="en-US" dirty="0" err="1">
                <a:solidFill>
                  <a:schemeClr val="tx2"/>
                </a:solidFill>
                <a:latin typeface="Fira Sans Condensed Light" panose="020B0403050000020004" pitchFamily="34" charset="0"/>
                <a:cs typeface="Lexend Deca" panose="020B0604020202020204" charset="-78"/>
              </a:rPr>
              <a:t>trữ</a:t>
            </a:r>
            <a:r>
              <a:rPr lang="en-US" dirty="0">
                <a:solidFill>
                  <a:schemeClr val="tx2"/>
                </a:solidFill>
                <a:latin typeface="Fira Sans Condensed Light" panose="020B0403050000020004" pitchFamily="34" charset="0"/>
                <a:cs typeface="Lexend Deca" panose="020B0604020202020204" charset="-78"/>
              </a:rPr>
              <a:t> </a:t>
            </a:r>
            <a:r>
              <a:rPr lang="en-US" dirty="0" err="1">
                <a:solidFill>
                  <a:schemeClr val="tx2"/>
                </a:solidFill>
                <a:latin typeface="Fira Sans Condensed Light" panose="020B0403050000020004" pitchFamily="34" charset="0"/>
                <a:cs typeface="Lexend Deca" panose="020B0604020202020204" charset="-78"/>
              </a:rPr>
              <a:t>dữ</a:t>
            </a:r>
            <a:r>
              <a:rPr lang="en-US" dirty="0">
                <a:solidFill>
                  <a:schemeClr val="tx2"/>
                </a:solidFill>
                <a:latin typeface="Fira Sans Condensed Light" panose="020B0403050000020004" pitchFamily="34" charset="0"/>
                <a:cs typeface="Lexend Deca" panose="020B0604020202020204" charset="-78"/>
              </a:rPr>
              <a:t> </a:t>
            </a:r>
            <a:r>
              <a:rPr lang="en-US" dirty="0" err="1">
                <a:solidFill>
                  <a:schemeClr val="tx2"/>
                </a:solidFill>
                <a:latin typeface="Fira Sans Condensed Light" panose="020B0403050000020004" pitchFamily="34" charset="0"/>
                <a:cs typeface="Lexend Deca" panose="020B0604020202020204" charset="-78"/>
              </a:rPr>
              <a:t>liệu</a:t>
            </a:r>
            <a:r>
              <a:rPr lang="en-US" dirty="0">
                <a:solidFill>
                  <a:schemeClr val="tx2"/>
                </a:solidFill>
                <a:latin typeface="Fira Sans Condensed Light" panose="020B0403050000020004" pitchFamily="34" charset="0"/>
                <a:cs typeface="Lexend Deca" panose="020B0604020202020204" charset="-78"/>
              </a:rPr>
              <a:t>. </a:t>
            </a:r>
            <a:r>
              <a:rPr lang="vi-VN" dirty="0">
                <a:solidFill>
                  <a:schemeClr val="tx2"/>
                </a:solidFill>
                <a:latin typeface="Fira Sans Condensed Light" panose="020B0403050000020004" pitchFamily="34" charset="0"/>
                <a:cs typeface="Lexend Deca" panose="020B0604020202020204" charset="-78"/>
              </a:rPr>
              <a:t>Một trong những thư viện phổ biến để tương tác với </a:t>
            </a:r>
            <a:r>
              <a:rPr lang="vi-VN" dirty="0" err="1">
                <a:solidFill>
                  <a:schemeClr val="tx2"/>
                </a:solidFill>
                <a:latin typeface="Fira Sans Condensed Light" panose="020B0403050000020004" pitchFamily="34" charset="0"/>
                <a:cs typeface="Lexend Deca" panose="020B0604020202020204" charset="-78"/>
              </a:rPr>
              <a:t>Firebase</a:t>
            </a:r>
            <a:r>
              <a:rPr lang="vi-VN" dirty="0">
                <a:solidFill>
                  <a:schemeClr val="tx2"/>
                </a:solidFill>
                <a:latin typeface="Fira Sans Condensed Light" panose="020B0403050000020004" pitchFamily="34" charset="0"/>
                <a:cs typeface="Lexend Deca" panose="020B0604020202020204" charset="-78"/>
              </a:rPr>
              <a:t> trong </a:t>
            </a:r>
            <a:r>
              <a:rPr lang="vi-VN" dirty="0" err="1">
                <a:solidFill>
                  <a:schemeClr val="tx2"/>
                </a:solidFill>
                <a:latin typeface="Fira Sans Condensed Light" panose="020B0403050000020004" pitchFamily="34" charset="0"/>
                <a:cs typeface="Lexend Deca" panose="020B0604020202020204" charset="-78"/>
              </a:rPr>
              <a:t>Django</a:t>
            </a:r>
            <a:r>
              <a:rPr lang="vi-VN" dirty="0">
                <a:solidFill>
                  <a:schemeClr val="tx2"/>
                </a:solidFill>
                <a:latin typeface="Fira Sans Condensed Light" panose="020B0403050000020004" pitchFamily="34" charset="0"/>
                <a:cs typeface="Lexend Deca" panose="020B0604020202020204" charset="-78"/>
              </a:rPr>
              <a:t> là "</a:t>
            </a:r>
            <a:r>
              <a:rPr lang="vi-VN" dirty="0" err="1">
                <a:solidFill>
                  <a:schemeClr val="tx2"/>
                </a:solidFill>
                <a:latin typeface="Fira Sans Condensed Light" panose="020B0403050000020004" pitchFamily="34" charset="0"/>
                <a:cs typeface="Lexend Deca" panose="020B0604020202020204" charset="-78"/>
              </a:rPr>
              <a:t>python-firebase</a:t>
            </a:r>
            <a:r>
              <a:rPr lang="vi-VN" dirty="0">
                <a:solidFill>
                  <a:schemeClr val="tx2"/>
                </a:solidFill>
                <a:latin typeface="Fira Sans Condensed Light" panose="020B0403050000020004" pitchFamily="34" charset="0"/>
                <a:cs typeface="Lexend Deca" panose="020B0604020202020204" charset="-78"/>
              </a:rPr>
              <a:t>".</a:t>
            </a:r>
            <a:endParaRPr lang="en-US" dirty="0">
              <a:solidFill>
                <a:schemeClr val="tx2"/>
              </a:solidFill>
              <a:latin typeface="Fira Sans Condensed Light" panose="020B0403050000020004" pitchFamily="34" charset="0"/>
              <a:cs typeface="Lexend Deca" panose="020B0604020202020204" charset="-78"/>
            </a:endParaRPr>
          </a:p>
        </p:txBody>
      </p:sp>
    </p:spTree>
    <p:extLst>
      <p:ext uri="{BB962C8B-B14F-4D97-AF65-F5344CB8AC3E}">
        <p14:creationId xmlns:p14="http://schemas.microsoft.com/office/powerpoint/2010/main" val="413859912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0"/>
          <p:cNvSpPr txBox="1">
            <a:spLocks noGrp="1"/>
          </p:cNvSpPr>
          <p:nvPr>
            <p:ph type="title"/>
          </p:nvPr>
        </p:nvSpPr>
        <p:spPr>
          <a:xfrm>
            <a:off x="580550" y="374050"/>
            <a:ext cx="8448734"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1. </a:t>
            </a:r>
            <a:r>
              <a:rPr lang="en-US" dirty="0" err="1"/>
              <a:t>Ứng</a:t>
            </a:r>
            <a:r>
              <a:rPr lang="en-US" dirty="0"/>
              <a:t> </a:t>
            </a:r>
            <a:r>
              <a:rPr lang="en-US" dirty="0" err="1"/>
              <a:t>dụng</a:t>
            </a:r>
            <a:r>
              <a:rPr lang="en-US" dirty="0"/>
              <a:t> </a:t>
            </a:r>
            <a:r>
              <a:rPr lang="en-US" dirty="0" err="1"/>
              <a:t>của</a:t>
            </a:r>
            <a:r>
              <a:rPr lang="en-US" dirty="0"/>
              <a:t> Django </a:t>
            </a:r>
            <a:r>
              <a:rPr lang="en-US" dirty="0" err="1"/>
              <a:t>vào</a:t>
            </a:r>
            <a:r>
              <a:rPr lang="en-US" dirty="0"/>
              <a:t> back-end web </a:t>
            </a:r>
            <a:r>
              <a:rPr lang="en-US" dirty="0" err="1"/>
              <a:t>nhận</a:t>
            </a:r>
            <a:r>
              <a:rPr lang="en-US" dirty="0"/>
              <a:t> </a:t>
            </a:r>
            <a:r>
              <a:rPr lang="en-US" dirty="0" err="1"/>
              <a:t>diện</a:t>
            </a:r>
            <a:r>
              <a:rPr lang="en-US" dirty="0"/>
              <a:t> </a:t>
            </a:r>
            <a:r>
              <a:rPr lang="en-US" dirty="0" err="1"/>
              <a:t>khuôn</a:t>
            </a:r>
            <a:r>
              <a:rPr lang="en-US" dirty="0"/>
              <a:t> </a:t>
            </a:r>
            <a:r>
              <a:rPr lang="en-US" dirty="0" err="1"/>
              <a:t>mặt</a:t>
            </a:r>
            <a:r>
              <a:rPr lang="en-US" dirty="0"/>
              <a:t> </a:t>
            </a:r>
            <a:endParaRPr dirty="0"/>
          </a:p>
        </p:txBody>
      </p:sp>
      <p:sp>
        <p:nvSpPr>
          <p:cNvPr id="136" name="Google Shape;13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2" name="Text Placeholder 1"/>
          <p:cNvSpPr>
            <a:spLocks noGrp="1"/>
          </p:cNvSpPr>
          <p:nvPr>
            <p:ph type="body" idx="2"/>
          </p:nvPr>
        </p:nvSpPr>
        <p:spPr>
          <a:xfrm>
            <a:off x="498908" y="1614350"/>
            <a:ext cx="8325853" cy="3155100"/>
          </a:xfrm>
        </p:spPr>
        <p:txBody>
          <a:bodyPr/>
          <a:lstStyle/>
          <a:p>
            <a:pPr fontAlgn="base"/>
            <a:r>
              <a:rPr lang="vi-VN" b="0" i="0" dirty="0">
                <a:solidFill>
                  <a:schemeClr val="tx2"/>
                </a:solidFill>
                <a:effectLst/>
                <a:latin typeface="Fira Sans Condensed Light" panose="020B0403050000020004" pitchFamily="34" charset="0"/>
                <a:cs typeface="Lexend Deca" panose="020B0604020202020204" charset="-78"/>
              </a:rPr>
              <a:t>Xử lý yêu cầu HTTP: </a:t>
            </a:r>
            <a:r>
              <a:rPr lang="vi-VN" b="0" i="0" dirty="0" err="1">
                <a:solidFill>
                  <a:schemeClr val="tx2"/>
                </a:solidFill>
                <a:effectLst/>
                <a:latin typeface="Fira Sans Condensed Light" panose="020B0403050000020004" pitchFamily="34" charset="0"/>
                <a:cs typeface="Lexend Deca" panose="020B0604020202020204" charset="-78"/>
              </a:rPr>
              <a:t>Django</a:t>
            </a:r>
            <a:r>
              <a:rPr lang="vi-VN" b="0" i="0" dirty="0">
                <a:solidFill>
                  <a:schemeClr val="tx2"/>
                </a:solidFill>
                <a:effectLst/>
                <a:latin typeface="Fira Sans Condensed Light" panose="020B0403050000020004" pitchFamily="34" charset="0"/>
                <a:cs typeface="Lexend Deca" panose="020B0604020202020204" charset="-78"/>
              </a:rPr>
              <a:t> cung cấp một bộ xử lý yêu cầu HTTP mạnh mẽ để xử lý các yêu cầu đến từ các </a:t>
            </a:r>
            <a:r>
              <a:rPr lang="vi-VN" b="0" i="0" dirty="0" err="1">
                <a:solidFill>
                  <a:schemeClr val="tx2"/>
                </a:solidFill>
                <a:effectLst/>
                <a:latin typeface="Fira Sans Condensed Light" panose="020B0403050000020004" pitchFamily="34" charset="0"/>
                <a:cs typeface="Lexend Deca" panose="020B0604020202020204" charset="-78"/>
              </a:rPr>
              <a:t>client</a:t>
            </a:r>
            <a:r>
              <a:rPr lang="vi-VN" b="0" i="0" dirty="0">
                <a:solidFill>
                  <a:schemeClr val="tx2"/>
                </a:solidFill>
                <a:effectLst/>
                <a:latin typeface="Fira Sans Condensed Light" panose="020B0403050000020004" pitchFamily="34" charset="0"/>
                <a:cs typeface="Lexend Deca" panose="020B0604020202020204" charset="-78"/>
              </a:rPr>
              <a:t>. Điều này giúp cho việc xử lý các yêu cầu nhận diện khuôn mặt từ các </a:t>
            </a:r>
            <a:r>
              <a:rPr lang="vi-VN" b="0" i="0" dirty="0" err="1">
                <a:solidFill>
                  <a:schemeClr val="tx2"/>
                </a:solidFill>
                <a:effectLst/>
                <a:latin typeface="Fira Sans Condensed Light" panose="020B0403050000020004" pitchFamily="34" charset="0"/>
                <a:cs typeface="Lexend Deca" panose="020B0604020202020204" charset="-78"/>
              </a:rPr>
              <a:t>client</a:t>
            </a:r>
            <a:r>
              <a:rPr lang="vi-VN" b="0" i="0" dirty="0">
                <a:solidFill>
                  <a:schemeClr val="tx2"/>
                </a:solidFill>
                <a:effectLst/>
                <a:latin typeface="Fira Sans Condensed Light" panose="020B0403050000020004" pitchFamily="34" charset="0"/>
                <a:cs typeface="Lexend Deca" panose="020B0604020202020204" charset="-78"/>
              </a:rPr>
              <a:t> được thực hiện một cách hiệu quả.</a:t>
            </a:r>
            <a:endParaRPr lang="en-US" b="0" i="0" dirty="0">
              <a:solidFill>
                <a:schemeClr val="tx2"/>
              </a:solidFill>
              <a:effectLst/>
              <a:latin typeface="Fira Sans Condensed Light" panose="020B0403050000020004" pitchFamily="34" charset="0"/>
              <a:cs typeface="Lexend Deca" panose="020B0604020202020204" charset="-78"/>
            </a:endParaRPr>
          </a:p>
          <a:p>
            <a:pPr fontAlgn="base"/>
            <a:r>
              <a:rPr lang="vi-VN" dirty="0">
                <a:solidFill>
                  <a:schemeClr val="tx2"/>
                </a:solidFill>
                <a:latin typeface="Fira Sans Condensed Light" panose="020B0403050000020004" pitchFamily="34" charset="0"/>
                <a:cs typeface="Lexend Deca" panose="020B0604020202020204" charset="-78"/>
              </a:rPr>
              <a:t>Phát triển ứng dụng </a:t>
            </a:r>
            <a:r>
              <a:rPr lang="vi-VN" dirty="0" err="1">
                <a:solidFill>
                  <a:schemeClr val="tx2"/>
                </a:solidFill>
                <a:latin typeface="Fira Sans Condensed Light" panose="020B0403050000020004" pitchFamily="34" charset="0"/>
                <a:cs typeface="Lexend Deca" panose="020B0604020202020204" charset="-78"/>
              </a:rPr>
              <a:t>web</a:t>
            </a:r>
            <a:r>
              <a:rPr lang="vi-VN" dirty="0">
                <a:solidFill>
                  <a:schemeClr val="tx2"/>
                </a:solidFill>
                <a:latin typeface="Fira Sans Condensed Light" panose="020B0403050000020004" pitchFamily="34" charset="0"/>
                <a:cs typeface="Lexend Deca" panose="020B0604020202020204" charset="-78"/>
              </a:rPr>
              <a:t> API: </a:t>
            </a:r>
            <a:r>
              <a:rPr lang="vi-VN" dirty="0" err="1">
                <a:solidFill>
                  <a:schemeClr val="tx2"/>
                </a:solidFill>
                <a:latin typeface="Fira Sans Condensed Light" panose="020B0403050000020004" pitchFamily="34" charset="0"/>
                <a:cs typeface="Lexend Deca" panose="020B0604020202020204" charset="-78"/>
              </a:rPr>
              <a:t>Django</a:t>
            </a:r>
            <a:r>
              <a:rPr lang="vi-VN" dirty="0">
                <a:solidFill>
                  <a:schemeClr val="tx2"/>
                </a:solidFill>
                <a:latin typeface="Fira Sans Condensed Light" panose="020B0403050000020004" pitchFamily="34" charset="0"/>
                <a:cs typeface="Lexend Deca" panose="020B0604020202020204" charset="-78"/>
              </a:rPr>
              <a:t> cho phép phát triển ứng dụng </a:t>
            </a:r>
            <a:r>
              <a:rPr lang="vi-VN" dirty="0" err="1">
                <a:solidFill>
                  <a:schemeClr val="tx2"/>
                </a:solidFill>
                <a:latin typeface="Fira Sans Condensed Light" panose="020B0403050000020004" pitchFamily="34" charset="0"/>
                <a:cs typeface="Lexend Deca" panose="020B0604020202020204" charset="-78"/>
              </a:rPr>
              <a:t>web</a:t>
            </a:r>
            <a:r>
              <a:rPr lang="vi-VN" dirty="0">
                <a:solidFill>
                  <a:schemeClr val="tx2"/>
                </a:solidFill>
                <a:latin typeface="Fira Sans Condensed Light" panose="020B0403050000020004" pitchFamily="34" charset="0"/>
                <a:cs typeface="Lexend Deca" panose="020B0604020202020204" charset="-78"/>
              </a:rPr>
              <a:t> API để truy cập dữ liệu từ các </a:t>
            </a:r>
            <a:r>
              <a:rPr lang="vi-VN" dirty="0" err="1">
                <a:solidFill>
                  <a:schemeClr val="tx2"/>
                </a:solidFill>
                <a:latin typeface="Fira Sans Condensed Light" panose="020B0403050000020004" pitchFamily="34" charset="0"/>
                <a:cs typeface="Lexend Deca" panose="020B0604020202020204" charset="-78"/>
              </a:rPr>
              <a:t>client</a:t>
            </a:r>
            <a:r>
              <a:rPr lang="vi-VN" dirty="0">
                <a:solidFill>
                  <a:schemeClr val="tx2"/>
                </a:solidFill>
                <a:latin typeface="Fira Sans Condensed Light" panose="020B0403050000020004" pitchFamily="34" charset="0"/>
                <a:cs typeface="Lexend Deca" panose="020B0604020202020204" charset="-78"/>
              </a:rPr>
              <a:t>. Điều này giúp cho việc xử lý các yêu cầu nhận diện khuôn mặt và trả về kết quả dễ dàng hơn.</a:t>
            </a:r>
            <a:endParaRPr lang="en-US" dirty="0">
              <a:solidFill>
                <a:schemeClr val="tx2"/>
              </a:solidFill>
              <a:latin typeface="Fira Sans Condensed Light" panose="020B0403050000020004" pitchFamily="34" charset="0"/>
              <a:cs typeface="Lexend Deca" panose="020B0604020202020204" charset="-78"/>
            </a:endParaRPr>
          </a:p>
        </p:txBody>
      </p:sp>
    </p:spTree>
    <p:extLst>
      <p:ext uri="{BB962C8B-B14F-4D97-AF65-F5344CB8AC3E}">
        <p14:creationId xmlns:p14="http://schemas.microsoft.com/office/powerpoint/2010/main" val="191757186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0"/>
          <p:cNvSpPr txBox="1">
            <a:spLocks noGrp="1"/>
          </p:cNvSpPr>
          <p:nvPr>
            <p:ph type="title"/>
          </p:nvPr>
        </p:nvSpPr>
        <p:spPr>
          <a:xfrm>
            <a:off x="580550" y="556495"/>
            <a:ext cx="8448734"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1. </a:t>
            </a:r>
            <a:r>
              <a:rPr lang="en-US" dirty="0" err="1"/>
              <a:t>Ứng</a:t>
            </a:r>
            <a:r>
              <a:rPr lang="en-US" dirty="0"/>
              <a:t> </a:t>
            </a:r>
            <a:r>
              <a:rPr lang="en-US" dirty="0" err="1"/>
              <a:t>dụng</a:t>
            </a:r>
            <a:r>
              <a:rPr lang="en-US" dirty="0"/>
              <a:t> </a:t>
            </a:r>
            <a:r>
              <a:rPr lang="en-US" dirty="0" err="1"/>
              <a:t>của</a:t>
            </a:r>
            <a:r>
              <a:rPr lang="en-US" dirty="0"/>
              <a:t> Django </a:t>
            </a:r>
            <a:r>
              <a:rPr lang="en-US" dirty="0" err="1"/>
              <a:t>vào</a:t>
            </a:r>
            <a:r>
              <a:rPr lang="en-US" dirty="0"/>
              <a:t> back-end web </a:t>
            </a:r>
            <a:r>
              <a:rPr lang="en-US" dirty="0" err="1"/>
              <a:t>nhận</a:t>
            </a:r>
            <a:r>
              <a:rPr lang="en-US" dirty="0"/>
              <a:t> </a:t>
            </a:r>
            <a:r>
              <a:rPr lang="en-US" dirty="0" err="1"/>
              <a:t>diện</a:t>
            </a:r>
            <a:r>
              <a:rPr lang="en-US" dirty="0"/>
              <a:t> </a:t>
            </a:r>
            <a:r>
              <a:rPr lang="en-US" dirty="0" err="1"/>
              <a:t>khuôn</a:t>
            </a:r>
            <a:r>
              <a:rPr lang="en-US" dirty="0"/>
              <a:t> </a:t>
            </a:r>
            <a:r>
              <a:rPr lang="en-US" dirty="0" err="1"/>
              <a:t>mặt</a:t>
            </a:r>
            <a:r>
              <a:rPr lang="en-US" dirty="0"/>
              <a:t> </a:t>
            </a:r>
            <a:endParaRPr dirty="0"/>
          </a:p>
        </p:txBody>
      </p:sp>
      <p:sp>
        <p:nvSpPr>
          <p:cNvPr id="136" name="Google Shape;13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 name="Text Placeholder 1"/>
          <p:cNvSpPr>
            <a:spLocks noGrp="1"/>
          </p:cNvSpPr>
          <p:nvPr>
            <p:ph type="body" idx="2"/>
          </p:nvPr>
        </p:nvSpPr>
        <p:spPr>
          <a:xfrm>
            <a:off x="409073" y="1791551"/>
            <a:ext cx="8325853" cy="3155100"/>
          </a:xfrm>
        </p:spPr>
        <p:txBody>
          <a:bodyPr/>
          <a:lstStyle/>
          <a:p>
            <a:pPr fontAlgn="base"/>
            <a:r>
              <a:rPr lang="vi-VN" b="0" i="0" dirty="0">
                <a:solidFill>
                  <a:schemeClr val="tx2"/>
                </a:solidFill>
                <a:effectLst/>
                <a:latin typeface="Fira Sans Condensed Light" panose="020B0403050000020004" pitchFamily="34" charset="0"/>
                <a:cs typeface="Lexend Deca" panose="020B0604020202020204" charset="-78"/>
              </a:rPr>
              <a:t>Tính bảo mật cao: </a:t>
            </a:r>
            <a:r>
              <a:rPr lang="vi-VN" b="0" i="0" dirty="0" err="1">
                <a:solidFill>
                  <a:schemeClr val="tx2"/>
                </a:solidFill>
                <a:effectLst/>
                <a:latin typeface="Fira Sans Condensed Light" panose="020B0403050000020004" pitchFamily="34" charset="0"/>
                <a:cs typeface="Lexend Deca" panose="020B0604020202020204" charset="-78"/>
              </a:rPr>
              <a:t>Django</a:t>
            </a:r>
            <a:r>
              <a:rPr lang="vi-VN" b="0" i="0" dirty="0">
                <a:solidFill>
                  <a:schemeClr val="tx2"/>
                </a:solidFill>
                <a:effectLst/>
                <a:latin typeface="Fira Sans Condensed Light" panose="020B0403050000020004" pitchFamily="34" charset="0"/>
                <a:cs typeface="Lexend Deca" panose="020B0604020202020204" charset="-78"/>
              </a:rPr>
              <a:t> có nhiều tính năng bảo mật để giữ cho ứng </a:t>
            </a:r>
            <a:r>
              <a:rPr lang="vi-VN" b="0" i="0" dirty="0" err="1">
                <a:solidFill>
                  <a:schemeClr val="tx2"/>
                </a:solidFill>
                <a:effectLst/>
                <a:latin typeface="Fira Sans Condensed Light" panose="020B0403050000020004" pitchFamily="34" charset="0"/>
                <a:cs typeface="Lexend Deca" panose="020B0604020202020204" charset="-78"/>
              </a:rPr>
              <a:t>dụn</a:t>
            </a:r>
            <a:r>
              <a:rPr lang="en-US" b="0" i="0" dirty="0">
                <a:solidFill>
                  <a:schemeClr val="tx2"/>
                </a:solidFill>
                <a:effectLst/>
                <a:latin typeface="Fira Sans Condensed Light" panose="020B0403050000020004" pitchFamily="34" charset="0"/>
                <a:cs typeface="Lexend Deca" panose="020B0604020202020204" charset="-78"/>
              </a:rPr>
              <a:t>g </a:t>
            </a:r>
            <a:r>
              <a:rPr lang="vi-VN" b="0" i="0" dirty="0">
                <a:solidFill>
                  <a:schemeClr val="tx2"/>
                </a:solidFill>
                <a:effectLst/>
                <a:latin typeface="Fira Sans Condensed Light" panose="020B0403050000020004" pitchFamily="34" charset="0"/>
                <a:cs typeface="Lexend Deca" panose="020B0604020202020204" charset="-78"/>
              </a:rPr>
              <a:t>an toàn. Điều này đặc biệt quan trọng khi đang xây dựng một ứng dụng nhận diện khuôn mặt, vì thông tin về khuôn mặt của các nhân viên là nhạy cảm và cần được bảo vệ.</a:t>
            </a:r>
          </a:p>
          <a:p>
            <a:pPr fontAlgn="base"/>
            <a:r>
              <a:rPr lang="en-US" b="0" i="0" dirty="0" err="1">
                <a:solidFill>
                  <a:schemeClr val="tx2"/>
                </a:solidFill>
                <a:effectLst/>
                <a:latin typeface="Fira Sans Condensed Light" panose="020B0403050000020004" pitchFamily="34" charset="0"/>
                <a:cs typeface="Lexend Deca" panose="020B0604020202020204" charset="-78"/>
              </a:rPr>
              <a:t>Như</a:t>
            </a:r>
            <a:r>
              <a:rPr lang="en-US" b="0" i="0" dirty="0">
                <a:solidFill>
                  <a:schemeClr val="tx2"/>
                </a:solidFill>
                <a:effectLst/>
                <a:latin typeface="Fira Sans Condensed Light" panose="020B0403050000020004" pitchFamily="34" charset="0"/>
                <a:cs typeface="Lexend Deca" panose="020B0604020202020204" charset="-78"/>
              </a:rPr>
              <a:t> </a:t>
            </a:r>
            <a:r>
              <a:rPr lang="en-US" b="0" i="0" dirty="0" err="1">
                <a:solidFill>
                  <a:schemeClr val="tx2"/>
                </a:solidFill>
                <a:effectLst/>
                <a:latin typeface="Fira Sans Condensed Light" panose="020B0403050000020004" pitchFamily="34" charset="0"/>
                <a:cs typeface="Lexend Deca" panose="020B0604020202020204" charset="-78"/>
              </a:rPr>
              <a:t>vậy</a:t>
            </a:r>
            <a:r>
              <a:rPr lang="en-US" dirty="0">
                <a:solidFill>
                  <a:schemeClr val="tx2"/>
                </a:solidFill>
                <a:latin typeface="Fira Sans Condensed Light" panose="020B0403050000020004" pitchFamily="34" charset="0"/>
                <a:cs typeface="Lexend Deca" panose="020B0604020202020204" charset="-78"/>
              </a:rPr>
              <a:t> ta </a:t>
            </a:r>
            <a:r>
              <a:rPr lang="en-US" dirty="0" err="1">
                <a:solidFill>
                  <a:schemeClr val="tx2"/>
                </a:solidFill>
                <a:latin typeface="Fira Sans Condensed Light" panose="020B0403050000020004" pitchFamily="34" charset="0"/>
                <a:cs typeface="Lexend Deca" panose="020B0604020202020204" charset="-78"/>
              </a:rPr>
              <a:t>có</a:t>
            </a:r>
            <a:r>
              <a:rPr lang="en-US" dirty="0">
                <a:solidFill>
                  <a:schemeClr val="tx2"/>
                </a:solidFill>
                <a:latin typeface="Fira Sans Condensed Light" panose="020B0403050000020004" pitchFamily="34" charset="0"/>
                <a:cs typeface="Lexend Deca" panose="020B0604020202020204" charset="-78"/>
              </a:rPr>
              <a:t> </a:t>
            </a:r>
            <a:r>
              <a:rPr lang="en-US" dirty="0" err="1">
                <a:solidFill>
                  <a:schemeClr val="tx2"/>
                </a:solidFill>
                <a:latin typeface="Fira Sans Condensed Light" panose="020B0403050000020004" pitchFamily="34" charset="0"/>
                <a:cs typeface="Lexend Deca" panose="020B0604020202020204" charset="-78"/>
              </a:rPr>
              <a:t>thể</a:t>
            </a:r>
            <a:r>
              <a:rPr lang="en-US" dirty="0">
                <a:solidFill>
                  <a:schemeClr val="tx2"/>
                </a:solidFill>
                <a:latin typeface="Fira Sans Condensed Light" panose="020B0403050000020004" pitchFamily="34" charset="0"/>
                <a:cs typeface="Lexend Deca" panose="020B0604020202020204" charset="-78"/>
              </a:rPr>
              <a:t> </a:t>
            </a:r>
            <a:r>
              <a:rPr lang="en-US" dirty="0" err="1">
                <a:solidFill>
                  <a:schemeClr val="tx2"/>
                </a:solidFill>
                <a:latin typeface="Fira Sans Condensed Light" panose="020B0403050000020004" pitchFamily="34" charset="0"/>
                <a:cs typeface="Lexend Deca" panose="020B0604020202020204" charset="-78"/>
              </a:rPr>
              <a:t>thấy</a:t>
            </a:r>
            <a:r>
              <a:rPr lang="en-US" dirty="0">
                <a:solidFill>
                  <a:schemeClr val="tx2"/>
                </a:solidFill>
                <a:latin typeface="Fira Sans Condensed Light" panose="020B0403050000020004" pitchFamily="34" charset="0"/>
                <a:cs typeface="Lexend Deca" panose="020B0604020202020204" charset="-78"/>
              </a:rPr>
              <a:t> </a:t>
            </a:r>
            <a:r>
              <a:rPr lang="en-US" dirty="0" err="1">
                <a:solidFill>
                  <a:schemeClr val="tx2"/>
                </a:solidFill>
                <a:latin typeface="Fira Sans Condensed Light" panose="020B0403050000020004" pitchFamily="34" charset="0"/>
                <a:cs typeface="Lexend Deca" panose="020B0604020202020204" charset="-78"/>
              </a:rPr>
              <a:t>được</a:t>
            </a:r>
            <a:r>
              <a:rPr lang="vi-VN" b="0" i="0" dirty="0">
                <a:solidFill>
                  <a:schemeClr val="tx2"/>
                </a:solidFill>
                <a:effectLst/>
                <a:latin typeface="Fira Sans Condensed Light" panose="020B0403050000020004" pitchFamily="34" charset="0"/>
                <a:cs typeface="Lexend Deca" panose="020B0604020202020204" charset="-78"/>
              </a:rPr>
              <a:t> </a:t>
            </a:r>
            <a:r>
              <a:rPr lang="vi-VN" b="0" i="0" dirty="0" err="1">
                <a:solidFill>
                  <a:schemeClr val="tx2"/>
                </a:solidFill>
                <a:effectLst/>
                <a:latin typeface="Fira Sans Condensed Light" panose="020B0403050000020004" pitchFamily="34" charset="0"/>
                <a:cs typeface="Lexend Deca" panose="020B0604020202020204" charset="-78"/>
              </a:rPr>
              <a:t>Django</a:t>
            </a:r>
            <a:r>
              <a:rPr lang="vi-VN" b="0" i="0" dirty="0">
                <a:solidFill>
                  <a:schemeClr val="tx2"/>
                </a:solidFill>
                <a:effectLst/>
                <a:latin typeface="Fira Sans Condensed Light" panose="020B0403050000020004" pitchFamily="34" charset="0"/>
                <a:cs typeface="Lexend Deca" panose="020B0604020202020204" charset="-78"/>
              </a:rPr>
              <a:t> là một </a:t>
            </a:r>
            <a:r>
              <a:rPr lang="vi-VN" b="0" i="0" dirty="0" err="1">
                <a:solidFill>
                  <a:schemeClr val="tx2"/>
                </a:solidFill>
                <a:effectLst/>
                <a:latin typeface="Fira Sans Condensed Light" panose="020B0403050000020004" pitchFamily="34" charset="0"/>
                <a:cs typeface="Lexend Deca" panose="020B0604020202020204" charset="-78"/>
              </a:rPr>
              <a:t>framework</a:t>
            </a:r>
            <a:r>
              <a:rPr lang="vi-VN" b="0" i="0" dirty="0">
                <a:solidFill>
                  <a:schemeClr val="tx2"/>
                </a:solidFill>
                <a:effectLst/>
                <a:latin typeface="Fira Sans Condensed Light" panose="020B0403050000020004" pitchFamily="34" charset="0"/>
                <a:cs typeface="Lexend Deca" panose="020B0604020202020204" charset="-78"/>
              </a:rPr>
              <a:t> phù hợp để phát triển </a:t>
            </a:r>
            <a:r>
              <a:rPr lang="vi-VN" b="0" i="0" dirty="0" err="1">
                <a:solidFill>
                  <a:schemeClr val="tx2"/>
                </a:solidFill>
                <a:effectLst/>
                <a:latin typeface="Fira Sans Condensed Light" panose="020B0403050000020004" pitchFamily="34" charset="0"/>
                <a:cs typeface="Lexend Deca" panose="020B0604020202020204" charset="-78"/>
              </a:rPr>
              <a:t>back-end</a:t>
            </a:r>
            <a:r>
              <a:rPr lang="vi-VN" b="0" i="0" dirty="0">
                <a:solidFill>
                  <a:schemeClr val="tx2"/>
                </a:solidFill>
                <a:effectLst/>
                <a:latin typeface="Fira Sans Condensed Light" panose="020B0403050000020004" pitchFamily="34" charset="0"/>
                <a:cs typeface="Lexend Deca" panose="020B0604020202020204" charset="-78"/>
              </a:rPr>
              <a:t> </a:t>
            </a:r>
            <a:r>
              <a:rPr lang="vi-VN" b="0" i="0" dirty="0" err="1">
                <a:solidFill>
                  <a:schemeClr val="tx2"/>
                </a:solidFill>
                <a:effectLst/>
                <a:latin typeface="Fira Sans Condensed Light" panose="020B0403050000020004" pitchFamily="34" charset="0"/>
                <a:cs typeface="Lexend Deca" panose="020B0604020202020204" charset="-78"/>
              </a:rPr>
              <a:t>web</a:t>
            </a:r>
            <a:r>
              <a:rPr lang="vi-VN" b="0" i="0" dirty="0">
                <a:solidFill>
                  <a:schemeClr val="tx2"/>
                </a:solidFill>
                <a:effectLst/>
                <a:latin typeface="Fira Sans Condensed Light" panose="020B0403050000020004" pitchFamily="34" charset="0"/>
                <a:cs typeface="Lexend Deca" panose="020B0604020202020204" charset="-78"/>
              </a:rPr>
              <a:t> nhận diện khuôn mặt dùng cho chấm công trong công ty.</a:t>
            </a:r>
            <a:endParaRPr lang="en-US" dirty="0">
              <a:solidFill>
                <a:schemeClr val="tx2"/>
              </a:solidFill>
              <a:latin typeface="Fira Sans Condensed Light" panose="020B0403050000020004" pitchFamily="34" charset="0"/>
              <a:cs typeface="Lexend Deca" panose="020B0604020202020204" charset="-78"/>
            </a:endParaRPr>
          </a:p>
        </p:txBody>
      </p:sp>
    </p:spTree>
    <p:extLst>
      <p:ext uri="{BB962C8B-B14F-4D97-AF65-F5344CB8AC3E}">
        <p14:creationId xmlns:p14="http://schemas.microsoft.com/office/powerpoint/2010/main" val="321544541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0"/>
          <p:cNvSpPr txBox="1">
            <a:spLocks noGrp="1"/>
          </p:cNvSpPr>
          <p:nvPr>
            <p:ph type="title"/>
          </p:nvPr>
        </p:nvSpPr>
        <p:spPr>
          <a:xfrm>
            <a:off x="429081" y="-113612"/>
            <a:ext cx="8389279" cy="857400"/>
          </a:xfrm>
          <a:prstGeom prst="rect">
            <a:avLst/>
          </a:prstGeom>
        </p:spPr>
        <p:txBody>
          <a:bodyPr spcFirstLastPara="1" wrap="square" lIns="0" tIns="0" rIns="0" bIns="0" anchor="b" anchorCtr="0">
            <a:noAutofit/>
          </a:bodyPr>
          <a:lstStyle/>
          <a:p>
            <a:pPr lvl="0"/>
            <a:r>
              <a:rPr lang="en" dirty="0">
                <a:solidFill>
                  <a:schemeClr val="tx2"/>
                </a:solidFill>
              </a:rPr>
              <a:t>2. </a:t>
            </a:r>
            <a:r>
              <a:rPr lang="en-US" dirty="0" err="1">
                <a:solidFill>
                  <a:schemeClr val="tx2"/>
                </a:solidFill>
              </a:rPr>
              <a:t>Các</a:t>
            </a:r>
            <a:r>
              <a:rPr lang="en-US" dirty="0">
                <a:solidFill>
                  <a:schemeClr val="tx2"/>
                </a:solidFill>
              </a:rPr>
              <a:t> </a:t>
            </a:r>
            <a:r>
              <a:rPr lang="en-US" dirty="0" err="1">
                <a:solidFill>
                  <a:schemeClr val="tx2"/>
                </a:solidFill>
              </a:rPr>
              <a:t>bước</a:t>
            </a:r>
            <a:r>
              <a:rPr lang="en-US" dirty="0">
                <a:solidFill>
                  <a:schemeClr val="tx2"/>
                </a:solidFill>
              </a:rPr>
              <a:t> </a:t>
            </a:r>
            <a:r>
              <a:rPr lang="en-US" dirty="0" err="1">
                <a:solidFill>
                  <a:schemeClr val="tx2"/>
                </a:solidFill>
              </a:rPr>
              <a:t>đã</a:t>
            </a:r>
            <a:r>
              <a:rPr lang="en-US" dirty="0">
                <a:solidFill>
                  <a:schemeClr val="tx2"/>
                </a:solidFill>
              </a:rPr>
              <a:t> </a:t>
            </a:r>
            <a:r>
              <a:rPr lang="en-US" dirty="0" err="1">
                <a:solidFill>
                  <a:schemeClr val="tx2"/>
                </a:solidFill>
              </a:rPr>
              <a:t>tiến</a:t>
            </a:r>
            <a:r>
              <a:rPr lang="en-US" dirty="0">
                <a:solidFill>
                  <a:schemeClr val="tx2"/>
                </a:solidFill>
              </a:rPr>
              <a:t> </a:t>
            </a:r>
            <a:r>
              <a:rPr lang="en-US" dirty="0" err="1">
                <a:solidFill>
                  <a:schemeClr val="tx2"/>
                </a:solidFill>
              </a:rPr>
              <a:t>hành</a:t>
            </a:r>
            <a:r>
              <a:rPr lang="en-US" dirty="0">
                <a:solidFill>
                  <a:schemeClr val="tx2"/>
                </a:solidFill>
              </a:rPr>
              <a:t> </a:t>
            </a:r>
            <a:r>
              <a:rPr lang="en-US" dirty="0" err="1">
                <a:solidFill>
                  <a:schemeClr val="tx2"/>
                </a:solidFill>
              </a:rPr>
              <a:t>với</a:t>
            </a:r>
            <a:r>
              <a:rPr lang="en-US" dirty="0">
                <a:solidFill>
                  <a:schemeClr val="tx2"/>
                </a:solidFill>
              </a:rPr>
              <a:t> Django</a:t>
            </a:r>
            <a:endParaRPr dirty="0">
              <a:solidFill>
                <a:schemeClr val="tx2"/>
              </a:solidFill>
            </a:endParaRPr>
          </a:p>
        </p:txBody>
      </p:sp>
      <p:sp>
        <p:nvSpPr>
          <p:cNvPr id="136" name="Google Shape;13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2"/>
                </a:solidFill>
              </a:rPr>
              <a:t>16</a:t>
            </a:fld>
            <a:endParaRPr>
              <a:solidFill>
                <a:schemeClr val="tx2"/>
              </a:solidFill>
            </a:endParaRPr>
          </a:p>
        </p:txBody>
      </p:sp>
      <p:sp>
        <p:nvSpPr>
          <p:cNvPr id="2" name="Text Placeholder 1"/>
          <p:cNvSpPr>
            <a:spLocks noGrp="1"/>
          </p:cNvSpPr>
          <p:nvPr>
            <p:ph type="body" idx="2"/>
          </p:nvPr>
        </p:nvSpPr>
        <p:spPr>
          <a:xfrm>
            <a:off x="429081" y="842395"/>
            <a:ext cx="8325853" cy="3155100"/>
          </a:xfrm>
        </p:spPr>
        <p:txBody>
          <a:bodyPr/>
          <a:lstStyle/>
          <a:p>
            <a:pPr fontAlgn="base"/>
            <a:r>
              <a:rPr lang="en-US" sz="2400" dirty="0" err="1">
                <a:solidFill>
                  <a:schemeClr val="tx2"/>
                </a:solidFill>
                <a:latin typeface="Fira Sans Condensed Light" panose="020B0403050000020004" pitchFamily="34" charset="0"/>
                <a:cs typeface="Lexend Deca" panose="020B0604020202020204" charset="-78"/>
              </a:rPr>
              <a:t>Cài</a:t>
            </a:r>
            <a:r>
              <a:rPr lang="en-US" sz="2400" dirty="0">
                <a:solidFill>
                  <a:schemeClr val="tx2"/>
                </a:solidFill>
                <a:latin typeface="Fira Sans Condensed Light" panose="020B0403050000020004" pitchFamily="34" charset="0"/>
                <a:cs typeface="Lexend Deca" panose="020B0604020202020204" charset="-78"/>
              </a:rPr>
              <a:t> </a:t>
            </a:r>
            <a:r>
              <a:rPr lang="en-US" sz="2400" dirty="0" err="1">
                <a:solidFill>
                  <a:schemeClr val="tx2"/>
                </a:solidFill>
                <a:latin typeface="Fira Sans Condensed Light" panose="020B0403050000020004" pitchFamily="34" charset="0"/>
                <a:cs typeface="Lexend Deca" panose="020B0604020202020204" charset="-78"/>
              </a:rPr>
              <a:t>đặt</a:t>
            </a:r>
            <a:r>
              <a:rPr lang="en-US" sz="2400" dirty="0">
                <a:solidFill>
                  <a:schemeClr val="tx2"/>
                </a:solidFill>
                <a:latin typeface="Fira Sans Condensed Light" panose="020B0403050000020004" pitchFamily="34" charset="0"/>
                <a:cs typeface="Lexend Deca" panose="020B0604020202020204" charset="-78"/>
              </a:rPr>
              <a:t> </a:t>
            </a:r>
            <a:r>
              <a:rPr lang="en-US" sz="2400" dirty="0" err="1">
                <a:solidFill>
                  <a:schemeClr val="tx2"/>
                </a:solidFill>
                <a:latin typeface="Fira Sans Condensed Light" panose="020B0403050000020004" pitchFamily="34" charset="0"/>
                <a:cs typeface="Lexend Deca" panose="020B0604020202020204" charset="-78"/>
              </a:rPr>
              <a:t>thư</a:t>
            </a:r>
            <a:r>
              <a:rPr lang="en-US" sz="2400" dirty="0">
                <a:solidFill>
                  <a:schemeClr val="tx2"/>
                </a:solidFill>
                <a:latin typeface="Fira Sans Condensed Light" panose="020B0403050000020004" pitchFamily="34" charset="0"/>
                <a:cs typeface="Lexend Deca" panose="020B0604020202020204" charset="-78"/>
              </a:rPr>
              <a:t> </a:t>
            </a:r>
            <a:r>
              <a:rPr lang="en-US" sz="2400" dirty="0" err="1">
                <a:solidFill>
                  <a:schemeClr val="tx2"/>
                </a:solidFill>
                <a:latin typeface="Fira Sans Condensed Light" panose="020B0403050000020004" pitchFamily="34" charset="0"/>
                <a:cs typeface="Lexend Deca" panose="020B0604020202020204" charset="-78"/>
              </a:rPr>
              <a:t>viện</a:t>
            </a:r>
            <a:r>
              <a:rPr lang="en-US" sz="2400" dirty="0">
                <a:solidFill>
                  <a:schemeClr val="tx2"/>
                </a:solidFill>
                <a:latin typeface="Fira Sans Condensed Light" panose="020B0403050000020004" pitchFamily="34" charset="0"/>
                <a:cs typeface="Lexend Deca" panose="020B0604020202020204" charset="-78"/>
              </a:rPr>
              <a:t> Django </a:t>
            </a:r>
            <a:r>
              <a:rPr lang="en-US" sz="2400" dirty="0" err="1">
                <a:solidFill>
                  <a:schemeClr val="tx2"/>
                </a:solidFill>
                <a:latin typeface="Fira Sans Condensed Light" panose="020B0403050000020004" pitchFamily="34" charset="0"/>
                <a:cs typeface="Lexend Deca" panose="020B0604020202020204" charset="-78"/>
              </a:rPr>
              <a:t>trong</a:t>
            </a:r>
            <a:r>
              <a:rPr lang="en-US" sz="2400" dirty="0">
                <a:solidFill>
                  <a:schemeClr val="tx2"/>
                </a:solidFill>
                <a:latin typeface="Fira Sans Condensed Light" panose="020B0403050000020004" pitchFamily="34" charset="0"/>
                <a:cs typeface="Lexend Deca" panose="020B0604020202020204" charset="-78"/>
              </a:rPr>
              <a:t> Python</a:t>
            </a:r>
          </a:p>
          <a:p>
            <a:pPr fontAlgn="base"/>
            <a:endParaRPr lang="en-US" sz="2400" dirty="0">
              <a:solidFill>
                <a:schemeClr val="tx2"/>
              </a:solidFill>
              <a:latin typeface="Fira Sans Condensed Light" panose="020B0403050000020004" pitchFamily="34" charset="0"/>
              <a:cs typeface="Lexend Deca" panose="020B0604020202020204" charset="-78"/>
            </a:endParaRPr>
          </a:p>
          <a:p>
            <a:pPr fontAlgn="base"/>
            <a:endParaRPr lang="en-US" sz="2400" dirty="0">
              <a:solidFill>
                <a:schemeClr val="tx2"/>
              </a:solidFill>
              <a:latin typeface="Fira Sans Condensed Light" panose="020B0403050000020004" pitchFamily="34" charset="0"/>
              <a:cs typeface="Lexend Deca" panose="020B0604020202020204" charset="-78"/>
            </a:endParaRPr>
          </a:p>
          <a:p>
            <a:pPr fontAlgn="base"/>
            <a:endParaRPr lang="en-US" sz="2400" dirty="0">
              <a:solidFill>
                <a:schemeClr val="tx2"/>
              </a:solidFill>
              <a:latin typeface="Fira Sans Condensed Light" panose="020B0403050000020004" pitchFamily="34" charset="0"/>
              <a:cs typeface="Lexend Deca" panose="020B0604020202020204" charset="-78"/>
            </a:endParaRPr>
          </a:p>
          <a:p>
            <a:pPr fontAlgn="base"/>
            <a:r>
              <a:rPr lang="en-US" sz="2400" dirty="0" err="1">
                <a:solidFill>
                  <a:schemeClr val="tx2"/>
                </a:solidFill>
                <a:latin typeface="Fira Sans Condensed Light" panose="020B0403050000020004" pitchFamily="34" charset="0"/>
                <a:cs typeface="Lexend Deca" panose="020B0604020202020204" charset="-78"/>
              </a:rPr>
              <a:t>Cài</a:t>
            </a:r>
            <a:r>
              <a:rPr lang="en-US" sz="2400" dirty="0">
                <a:solidFill>
                  <a:schemeClr val="tx2"/>
                </a:solidFill>
                <a:latin typeface="Fira Sans Condensed Light" panose="020B0403050000020004" pitchFamily="34" charset="0"/>
                <a:cs typeface="Lexend Deca" panose="020B0604020202020204" charset="-78"/>
              </a:rPr>
              <a:t> extension Django template</a:t>
            </a:r>
          </a:p>
          <a:p>
            <a:pPr fontAlgn="base"/>
            <a:endParaRPr lang="en-US" sz="2400" dirty="0">
              <a:solidFill>
                <a:schemeClr val="tx2"/>
              </a:solidFill>
              <a:latin typeface="Fira Sans Condensed Light" panose="020B0403050000020004" pitchFamily="34" charset="0"/>
              <a:cs typeface="Lexend Deca" panose="020B0604020202020204" charset="-78"/>
            </a:endParaRPr>
          </a:p>
        </p:txBody>
      </p:sp>
      <p:pic>
        <p:nvPicPr>
          <p:cNvPr id="8" name="Hình ảnh 7">
            <a:extLst>
              <a:ext uri="{FF2B5EF4-FFF2-40B4-BE49-F238E27FC236}">
                <a16:creationId xmlns:a16="http://schemas.microsoft.com/office/drawing/2014/main" id="{FB62BAF2-9C63-9649-21A5-A8944ACB7954}"/>
              </a:ext>
            </a:extLst>
          </p:cNvPr>
          <p:cNvPicPr>
            <a:picLocks noChangeAspect="1"/>
          </p:cNvPicPr>
          <p:nvPr/>
        </p:nvPicPr>
        <p:blipFill>
          <a:blip r:embed="rId3"/>
          <a:stretch>
            <a:fillRect/>
          </a:stretch>
        </p:blipFill>
        <p:spPr>
          <a:xfrm>
            <a:off x="853134" y="1496582"/>
            <a:ext cx="7056732" cy="1204064"/>
          </a:xfrm>
          <a:prstGeom prst="rect">
            <a:avLst/>
          </a:prstGeom>
        </p:spPr>
      </p:pic>
      <p:pic>
        <p:nvPicPr>
          <p:cNvPr id="10" name="Hình ảnh 9">
            <a:extLst>
              <a:ext uri="{FF2B5EF4-FFF2-40B4-BE49-F238E27FC236}">
                <a16:creationId xmlns:a16="http://schemas.microsoft.com/office/drawing/2014/main" id="{938072BF-FAFB-F048-8474-5CB530CC78E9}"/>
              </a:ext>
            </a:extLst>
          </p:cNvPr>
          <p:cNvPicPr>
            <a:picLocks noChangeAspect="1"/>
          </p:cNvPicPr>
          <p:nvPr/>
        </p:nvPicPr>
        <p:blipFill>
          <a:blip r:embed="rId4"/>
          <a:stretch>
            <a:fillRect/>
          </a:stretch>
        </p:blipFill>
        <p:spPr>
          <a:xfrm>
            <a:off x="853134" y="3453002"/>
            <a:ext cx="2994920" cy="1493649"/>
          </a:xfrm>
          <a:prstGeom prst="rect">
            <a:avLst/>
          </a:prstGeom>
        </p:spPr>
      </p:pic>
    </p:spTree>
    <p:extLst>
      <p:ext uri="{BB962C8B-B14F-4D97-AF65-F5344CB8AC3E}">
        <p14:creationId xmlns:p14="http://schemas.microsoft.com/office/powerpoint/2010/main" val="413364373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0"/>
          <p:cNvSpPr txBox="1">
            <a:spLocks noGrp="1"/>
          </p:cNvSpPr>
          <p:nvPr>
            <p:ph type="title"/>
          </p:nvPr>
        </p:nvSpPr>
        <p:spPr>
          <a:xfrm>
            <a:off x="429081" y="-113612"/>
            <a:ext cx="8389279" cy="857400"/>
          </a:xfrm>
          <a:prstGeom prst="rect">
            <a:avLst/>
          </a:prstGeom>
        </p:spPr>
        <p:txBody>
          <a:bodyPr spcFirstLastPara="1" wrap="square" lIns="0" tIns="0" rIns="0" bIns="0" anchor="b" anchorCtr="0">
            <a:noAutofit/>
          </a:bodyPr>
          <a:lstStyle/>
          <a:p>
            <a:pPr lvl="0"/>
            <a:r>
              <a:rPr lang="en" dirty="0"/>
              <a:t>2. </a:t>
            </a:r>
            <a:r>
              <a:rPr lang="en-US" dirty="0" err="1"/>
              <a:t>Các</a:t>
            </a:r>
            <a:r>
              <a:rPr lang="en-US" dirty="0"/>
              <a:t> </a:t>
            </a:r>
            <a:r>
              <a:rPr lang="en-US" dirty="0" err="1"/>
              <a:t>bước</a:t>
            </a:r>
            <a:r>
              <a:rPr lang="en-US" dirty="0"/>
              <a:t> </a:t>
            </a:r>
            <a:r>
              <a:rPr lang="en-US" dirty="0" err="1"/>
              <a:t>đã</a:t>
            </a:r>
            <a:r>
              <a:rPr lang="en-US" dirty="0"/>
              <a:t> </a:t>
            </a:r>
            <a:r>
              <a:rPr lang="en-US" dirty="0" err="1"/>
              <a:t>tiến</a:t>
            </a:r>
            <a:r>
              <a:rPr lang="en-US" dirty="0"/>
              <a:t> </a:t>
            </a:r>
            <a:r>
              <a:rPr lang="en-US" dirty="0" err="1"/>
              <a:t>hành</a:t>
            </a:r>
            <a:r>
              <a:rPr lang="en-US" dirty="0"/>
              <a:t> </a:t>
            </a:r>
            <a:r>
              <a:rPr lang="en-US" dirty="0" err="1"/>
              <a:t>với</a:t>
            </a:r>
            <a:r>
              <a:rPr lang="en-US" dirty="0"/>
              <a:t> Django</a:t>
            </a:r>
            <a:endParaRPr dirty="0"/>
          </a:p>
        </p:txBody>
      </p:sp>
      <p:sp>
        <p:nvSpPr>
          <p:cNvPr id="136" name="Google Shape;13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2" name="Text Placeholder 1"/>
          <p:cNvSpPr>
            <a:spLocks noGrp="1"/>
          </p:cNvSpPr>
          <p:nvPr>
            <p:ph type="body" idx="2"/>
          </p:nvPr>
        </p:nvSpPr>
        <p:spPr>
          <a:xfrm>
            <a:off x="325253" y="850015"/>
            <a:ext cx="8325853" cy="3155100"/>
          </a:xfrm>
        </p:spPr>
        <p:txBody>
          <a:bodyPr/>
          <a:lstStyle/>
          <a:p>
            <a:pPr fontAlgn="base"/>
            <a:r>
              <a:rPr lang="en-US" sz="2400" dirty="0" err="1">
                <a:solidFill>
                  <a:schemeClr val="tx2"/>
                </a:solidFill>
                <a:latin typeface="Fira Sans Condensed Light" panose="020B0403050000020004" pitchFamily="34" charset="0"/>
                <a:cs typeface="Lexend Deca" panose="020B0604020202020204" charset="-78"/>
              </a:rPr>
              <a:t>Tạo</a:t>
            </a:r>
            <a:r>
              <a:rPr lang="en-US" sz="2400" dirty="0">
                <a:solidFill>
                  <a:schemeClr val="tx2"/>
                </a:solidFill>
                <a:latin typeface="Fira Sans Condensed Light" panose="020B0403050000020004" pitchFamily="34" charset="0"/>
                <a:cs typeface="Lexend Deca" panose="020B0604020202020204" charset="-78"/>
              </a:rPr>
              <a:t> project PBL5 </a:t>
            </a:r>
          </a:p>
          <a:p>
            <a:pPr fontAlgn="base"/>
            <a:endParaRPr lang="en-US" sz="2400" dirty="0">
              <a:solidFill>
                <a:schemeClr val="tx2"/>
              </a:solidFill>
              <a:latin typeface="Fira Sans Condensed Light" panose="020B0403050000020004" pitchFamily="34" charset="0"/>
              <a:cs typeface="Lexend Deca" panose="020B0604020202020204" charset="-78"/>
            </a:endParaRPr>
          </a:p>
          <a:p>
            <a:pPr marL="101600" indent="0" fontAlgn="base">
              <a:buNone/>
            </a:pPr>
            <a:endParaRPr lang="en-US" sz="2400" dirty="0">
              <a:solidFill>
                <a:schemeClr val="tx2"/>
              </a:solidFill>
              <a:latin typeface="Fira Sans Condensed Light" panose="020B0403050000020004" pitchFamily="34" charset="0"/>
              <a:cs typeface="Lexend Deca" panose="020B0604020202020204" charset="-78"/>
            </a:endParaRPr>
          </a:p>
          <a:p>
            <a:pPr fontAlgn="base"/>
            <a:r>
              <a:rPr lang="en-US" sz="2400" dirty="0" err="1">
                <a:solidFill>
                  <a:schemeClr val="tx2"/>
                </a:solidFill>
                <a:latin typeface="Fira Sans Condensed Light" panose="020B0403050000020004" pitchFamily="34" charset="0"/>
                <a:cs typeface="Lexend Deca" panose="020B0604020202020204" charset="-78"/>
              </a:rPr>
              <a:t>Cấu</a:t>
            </a:r>
            <a:r>
              <a:rPr lang="en-US" sz="2400" dirty="0">
                <a:solidFill>
                  <a:schemeClr val="tx2"/>
                </a:solidFill>
                <a:latin typeface="Fira Sans Condensed Light" panose="020B0403050000020004" pitchFamily="34" charset="0"/>
                <a:cs typeface="Lexend Deca" panose="020B0604020202020204" charset="-78"/>
              </a:rPr>
              <a:t> </a:t>
            </a:r>
            <a:r>
              <a:rPr lang="en-US" sz="2400" dirty="0" err="1">
                <a:solidFill>
                  <a:schemeClr val="tx2"/>
                </a:solidFill>
                <a:latin typeface="Fira Sans Condensed Light" panose="020B0403050000020004" pitchFamily="34" charset="0"/>
                <a:cs typeface="Lexend Deca" panose="020B0604020202020204" charset="-78"/>
              </a:rPr>
              <a:t>trúc</a:t>
            </a:r>
            <a:r>
              <a:rPr lang="en-US" sz="2400" dirty="0">
                <a:solidFill>
                  <a:schemeClr val="tx2"/>
                </a:solidFill>
                <a:latin typeface="Fira Sans Condensed Light" panose="020B0403050000020004" pitchFamily="34" charset="0"/>
                <a:cs typeface="Lexend Deca" panose="020B0604020202020204" charset="-78"/>
              </a:rPr>
              <a:t> </a:t>
            </a:r>
            <a:r>
              <a:rPr lang="en-US" sz="2400" dirty="0" err="1">
                <a:solidFill>
                  <a:schemeClr val="tx2"/>
                </a:solidFill>
                <a:latin typeface="Fira Sans Condensed Light" panose="020B0403050000020004" pitchFamily="34" charset="0"/>
                <a:cs typeface="Lexend Deca" panose="020B0604020202020204" charset="-78"/>
              </a:rPr>
              <a:t>cây</a:t>
            </a:r>
            <a:r>
              <a:rPr lang="en-US" sz="2400" dirty="0">
                <a:solidFill>
                  <a:schemeClr val="tx2"/>
                </a:solidFill>
                <a:latin typeface="Fira Sans Condensed Light" panose="020B0403050000020004" pitchFamily="34" charset="0"/>
                <a:cs typeface="Lexend Deca" panose="020B0604020202020204" charset="-78"/>
              </a:rPr>
              <a:t> ban </a:t>
            </a:r>
            <a:r>
              <a:rPr lang="en-US" sz="2400" dirty="0" err="1">
                <a:solidFill>
                  <a:schemeClr val="tx2"/>
                </a:solidFill>
                <a:latin typeface="Fira Sans Condensed Light" panose="020B0403050000020004" pitchFamily="34" charset="0"/>
                <a:cs typeface="Lexend Deca" panose="020B0604020202020204" charset="-78"/>
              </a:rPr>
              <a:t>đầu</a:t>
            </a:r>
            <a:r>
              <a:rPr lang="en-US" sz="2400" dirty="0">
                <a:solidFill>
                  <a:schemeClr val="tx2"/>
                </a:solidFill>
                <a:latin typeface="Fira Sans Condensed Light" panose="020B0403050000020004" pitchFamily="34" charset="0"/>
                <a:cs typeface="Lexend Deca" panose="020B0604020202020204" charset="-78"/>
              </a:rPr>
              <a:t> </a:t>
            </a:r>
            <a:r>
              <a:rPr lang="en-US" sz="2400" dirty="0" err="1">
                <a:solidFill>
                  <a:schemeClr val="tx2"/>
                </a:solidFill>
                <a:latin typeface="Fira Sans Condensed Light" panose="020B0403050000020004" pitchFamily="34" charset="0"/>
                <a:cs typeface="Lexend Deca" panose="020B0604020202020204" charset="-78"/>
              </a:rPr>
              <a:t>của</a:t>
            </a:r>
            <a:r>
              <a:rPr lang="en-US" sz="2400" dirty="0">
                <a:solidFill>
                  <a:schemeClr val="tx2"/>
                </a:solidFill>
                <a:latin typeface="Fira Sans Condensed Light" panose="020B0403050000020004" pitchFamily="34" charset="0"/>
                <a:cs typeface="Lexend Deca" panose="020B0604020202020204" charset="-78"/>
              </a:rPr>
              <a:t> project PBL5</a:t>
            </a:r>
          </a:p>
          <a:p>
            <a:pPr fontAlgn="base"/>
            <a:endParaRPr lang="en-US" sz="2400" dirty="0">
              <a:solidFill>
                <a:schemeClr val="tx2"/>
              </a:solidFill>
              <a:latin typeface="Fira Sans Condensed Light" panose="020B0403050000020004" pitchFamily="34" charset="0"/>
              <a:cs typeface="Lexend Deca" panose="020B0604020202020204" charset="-78"/>
            </a:endParaRPr>
          </a:p>
        </p:txBody>
      </p:sp>
      <p:pic>
        <p:nvPicPr>
          <p:cNvPr id="4" name="Hình ảnh 3">
            <a:extLst>
              <a:ext uri="{FF2B5EF4-FFF2-40B4-BE49-F238E27FC236}">
                <a16:creationId xmlns:a16="http://schemas.microsoft.com/office/drawing/2014/main" id="{C3A363B5-57EB-B617-95DD-021ACC916EDD}"/>
              </a:ext>
            </a:extLst>
          </p:cNvPr>
          <p:cNvPicPr>
            <a:picLocks noChangeAspect="1"/>
          </p:cNvPicPr>
          <p:nvPr/>
        </p:nvPicPr>
        <p:blipFill>
          <a:blip r:embed="rId3"/>
          <a:stretch>
            <a:fillRect/>
          </a:stretch>
        </p:blipFill>
        <p:spPr>
          <a:xfrm>
            <a:off x="1070409" y="1481559"/>
            <a:ext cx="4625741" cy="937341"/>
          </a:xfrm>
          <a:prstGeom prst="rect">
            <a:avLst/>
          </a:prstGeom>
        </p:spPr>
      </p:pic>
      <p:pic>
        <p:nvPicPr>
          <p:cNvPr id="6" name="Hình ảnh 5">
            <a:extLst>
              <a:ext uri="{FF2B5EF4-FFF2-40B4-BE49-F238E27FC236}">
                <a16:creationId xmlns:a16="http://schemas.microsoft.com/office/drawing/2014/main" id="{F12FE637-10D3-5249-6DBE-59C242A6A2F2}"/>
              </a:ext>
            </a:extLst>
          </p:cNvPr>
          <p:cNvPicPr>
            <a:picLocks noChangeAspect="1"/>
          </p:cNvPicPr>
          <p:nvPr/>
        </p:nvPicPr>
        <p:blipFill>
          <a:blip r:embed="rId4"/>
          <a:stretch>
            <a:fillRect/>
          </a:stretch>
        </p:blipFill>
        <p:spPr>
          <a:xfrm>
            <a:off x="1070409" y="2937252"/>
            <a:ext cx="1950889" cy="1699407"/>
          </a:xfrm>
          <a:prstGeom prst="rect">
            <a:avLst/>
          </a:prstGeom>
        </p:spPr>
      </p:pic>
    </p:spTree>
    <p:extLst>
      <p:ext uri="{BB962C8B-B14F-4D97-AF65-F5344CB8AC3E}">
        <p14:creationId xmlns:p14="http://schemas.microsoft.com/office/powerpoint/2010/main" val="25798477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0"/>
          <p:cNvSpPr txBox="1">
            <a:spLocks noGrp="1"/>
          </p:cNvSpPr>
          <p:nvPr>
            <p:ph type="title"/>
          </p:nvPr>
        </p:nvSpPr>
        <p:spPr>
          <a:xfrm>
            <a:off x="429081" y="-113612"/>
            <a:ext cx="8389279" cy="857400"/>
          </a:xfrm>
          <a:prstGeom prst="rect">
            <a:avLst/>
          </a:prstGeom>
        </p:spPr>
        <p:txBody>
          <a:bodyPr spcFirstLastPara="1" wrap="square" lIns="0" tIns="0" rIns="0" bIns="0" anchor="b" anchorCtr="0">
            <a:noAutofit/>
          </a:bodyPr>
          <a:lstStyle/>
          <a:p>
            <a:pPr lvl="0"/>
            <a:r>
              <a:rPr lang="en" dirty="0">
                <a:solidFill>
                  <a:schemeClr val="tx2"/>
                </a:solidFill>
              </a:rPr>
              <a:t>2. </a:t>
            </a:r>
            <a:r>
              <a:rPr lang="en-US" dirty="0" err="1">
                <a:solidFill>
                  <a:schemeClr val="tx2"/>
                </a:solidFill>
              </a:rPr>
              <a:t>Các</a:t>
            </a:r>
            <a:r>
              <a:rPr lang="en-US" dirty="0">
                <a:solidFill>
                  <a:schemeClr val="tx2"/>
                </a:solidFill>
              </a:rPr>
              <a:t> </a:t>
            </a:r>
            <a:r>
              <a:rPr lang="en-US" dirty="0" err="1">
                <a:solidFill>
                  <a:schemeClr val="tx2"/>
                </a:solidFill>
              </a:rPr>
              <a:t>bước</a:t>
            </a:r>
            <a:r>
              <a:rPr lang="en-US" dirty="0">
                <a:solidFill>
                  <a:schemeClr val="tx2"/>
                </a:solidFill>
              </a:rPr>
              <a:t> </a:t>
            </a:r>
            <a:r>
              <a:rPr lang="en-US" dirty="0" err="1">
                <a:solidFill>
                  <a:schemeClr val="tx2"/>
                </a:solidFill>
              </a:rPr>
              <a:t>đã</a:t>
            </a:r>
            <a:r>
              <a:rPr lang="en-US" dirty="0">
                <a:solidFill>
                  <a:schemeClr val="tx2"/>
                </a:solidFill>
              </a:rPr>
              <a:t> </a:t>
            </a:r>
            <a:r>
              <a:rPr lang="en-US" dirty="0" err="1">
                <a:solidFill>
                  <a:schemeClr val="tx2"/>
                </a:solidFill>
              </a:rPr>
              <a:t>tiến</a:t>
            </a:r>
            <a:r>
              <a:rPr lang="en-US" dirty="0">
                <a:solidFill>
                  <a:schemeClr val="tx2"/>
                </a:solidFill>
              </a:rPr>
              <a:t> </a:t>
            </a:r>
            <a:r>
              <a:rPr lang="en-US" dirty="0" err="1">
                <a:solidFill>
                  <a:schemeClr val="tx2"/>
                </a:solidFill>
              </a:rPr>
              <a:t>hành</a:t>
            </a:r>
            <a:r>
              <a:rPr lang="en-US" dirty="0">
                <a:solidFill>
                  <a:schemeClr val="tx2"/>
                </a:solidFill>
              </a:rPr>
              <a:t> </a:t>
            </a:r>
            <a:r>
              <a:rPr lang="en-US" dirty="0" err="1">
                <a:solidFill>
                  <a:schemeClr val="tx2"/>
                </a:solidFill>
              </a:rPr>
              <a:t>với</a:t>
            </a:r>
            <a:r>
              <a:rPr lang="en-US" dirty="0">
                <a:solidFill>
                  <a:schemeClr val="tx2"/>
                </a:solidFill>
              </a:rPr>
              <a:t> Django</a:t>
            </a:r>
            <a:endParaRPr dirty="0">
              <a:solidFill>
                <a:schemeClr val="tx2"/>
              </a:solidFill>
            </a:endParaRPr>
          </a:p>
        </p:txBody>
      </p:sp>
      <p:sp>
        <p:nvSpPr>
          <p:cNvPr id="136" name="Google Shape;13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2"/>
                </a:solidFill>
              </a:rPr>
              <a:t>18</a:t>
            </a:fld>
            <a:endParaRPr>
              <a:solidFill>
                <a:schemeClr val="tx2"/>
              </a:solidFill>
            </a:endParaRPr>
          </a:p>
        </p:txBody>
      </p:sp>
      <p:sp>
        <p:nvSpPr>
          <p:cNvPr id="2" name="Text Placeholder 1"/>
          <p:cNvSpPr>
            <a:spLocks noGrp="1"/>
          </p:cNvSpPr>
          <p:nvPr>
            <p:ph type="body" idx="2"/>
          </p:nvPr>
        </p:nvSpPr>
        <p:spPr>
          <a:xfrm>
            <a:off x="429081" y="842395"/>
            <a:ext cx="8325853" cy="3155100"/>
          </a:xfrm>
        </p:spPr>
        <p:txBody>
          <a:bodyPr/>
          <a:lstStyle/>
          <a:p>
            <a:pPr fontAlgn="base"/>
            <a:r>
              <a:rPr lang="en-US" sz="2400" dirty="0" err="1">
                <a:solidFill>
                  <a:schemeClr val="tx2"/>
                </a:solidFill>
                <a:latin typeface="Fira Sans Condensed Light" panose="020B0403050000020004" pitchFamily="34" charset="0"/>
                <a:cs typeface="Lexend Deca" panose="020B0604020202020204" charset="-78"/>
              </a:rPr>
              <a:t>Chạy</a:t>
            </a:r>
            <a:r>
              <a:rPr lang="en-US" sz="2400" dirty="0">
                <a:solidFill>
                  <a:schemeClr val="tx2"/>
                </a:solidFill>
                <a:latin typeface="Fira Sans Condensed Light" panose="020B0403050000020004" pitchFamily="34" charset="0"/>
                <a:cs typeface="Lexend Deca" panose="020B0604020202020204" charset="-78"/>
              </a:rPr>
              <a:t> server Django PBL5</a:t>
            </a:r>
          </a:p>
          <a:p>
            <a:pPr fontAlgn="base"/>
            <a:endParaRPr lang="en-US" sz="2400" dirty="0">
              <a:solidFill>
                <a:schemeClr val="tx2"/>
              </a:solidFill>
              <a:latin typeface="Fira Sans Condensed Light" panose="020B0403050000020004" pitchFamily="34" charset="0"/>
              <a:cs typeface="Lexend Deca" panose="020B0604020202020204" charset="-78"/>
            </a:endParaRPr>
          </a:p>
          <a:p>
            <a:pPr fontAlgn="base"/>
            <a:endParaRPr lang="en-US" sz="2400" dirty="0">
              <a:solidFill>
                <a:schemeClr val="tx2"/>
              </a:solidFill>
              <a:latin typeface="Fira Sans Condensed Light" panose="020B0403050000020004" pitchFamily="34" charset="0"/>
              <a:cs typeface="Lexend Deca" panose="020B0604020202020204" charset="-78"/>
            </a:endParaRPr>
          </a:p>
          <a:p>
            <a:pPr fontAlgn="base"/>
            <a:endParaRPr lang="en-US" sz="2400" dirty="0">
              <a:solidFill>
                <a:schemeClr val="tx2"/>
              </a:solidFill>
              <a:latin typeface="Fira Sans Condensed Light" panose="020B0403050000020004" pitchFamily="34" charset="0"/>
              <a:cs typeface="Lexend Deca" panose="020B0604020202020204" charset="-78"/>
            </a:endParaRPr>
          </a:p>
          <a:p>
            <a:pPr fontAlgn="base"/>
            <a:endParaRPr lang="en-US" sz="2400" dirty="0">
              <a:solidFill>
                <a:schemeClr val="tx2"/>
              </a:solidFill>
              <a:latin typeface="Fira Sans Condensed Light" panose="020B0403050000020004" pitchFamily="34" charset="0"/>
              <a:cs typeface="Lexend Deca" panose="020B0604020202020204" charset="-78"/>
            </a:endParaRPr>
          </a:p>
        </p:txBody>
      </p:sp>
      <p:pic>
        <p:nvPicPr>
          <p:cNvPr id="6" name="Hình ảnh 5">
            <a:extLst>
              <a:ext uri="{FF2B5EF4-FFF2-40B4-BE49-F238E27FC236}">
                <a16:creationId xmlns:a16="http://schemas.microsoft.com/office/drawing/2014/main" id="{4566746E-8B52-19F4-FA88-12275F5ADA38}"/>
              </a:ext>
            </a:extLst>
          </p:cNvPr>
          <p:cNvPicPr>
            <a:picLocks noChangeAspect="1"/>
          </p:cNvPicPr>
          <p:nvPr/>
        </p:nvPicPr>
        <p:blipFill>
          <a:blip r:embed="rId3"/>
          <a:stretch>
            <a:fillRect/>
          </a:stretch>
        </p:blipFill>
        <p:spPr>
          <a:xfrm>
            <a:off x="815082" y="1573663"/>
            <a:ext cx="5959356" cy="2522439"/>
          </a:xfrm>
          <a:prstGeom prst="rect">
            <a:avLst/>
          </a:prstGeom>
        </p:spPr>
      </p:pic>
    </p:spTree>
    <p:extLst>
      <p:ext uri="{BB962C8B-B14F-4D97-AF65-F5344CB8AC3E}">
        <p14:creationId xmlns:p14="http://schemas.microsoft.com/office/powerpoint/2010/main" val="368688917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0"/>
          <p:cNvSpPr txBox="1">
            <a:spLocks noGrp="1"/>
          </p:cNvSpPr>
          <p:nvPr>
            <p:ph type="title"/>
          </p:nvPr>
        </p:nvSpPr>
        <p:spPr>
          <a:xfrm>
            <a:off x="429081" y="-113612"/>
            <a:ext cx="8389279" cy="857400"/>
          </a:xfrm>
          <a:prstGeom prst="rect">
            <a:avLst/>
          </a:prstGeom>
        </p:spPr>
        <p:txBody>
          <a:bodyPr spcFirstLastPara="1" wrap="square" lIns="0" tIns="0" rIns="0" bIns="0" anchor="b" anchorCtr="0">
            <a:noAutofit/>
          </a:bodyPr>
          <a:lstStyle/>
          <a:p>
            <a:pPr lvl="0"/>
            <a:r>
              <a:rPr lang="en" dirty="0">
                <a:solidFill>
                  <a:schemeClr val="tx2"/>
                </a:solidFill>
              </a:rPr>
              <a:t>2. </a:t>
            </a:r>
            <a:r>
              <a:rPr lang="en-US" dirty="0" err="1">
                <a:solidFill>
                  <a:schemeClr val="tx2"/>
                </a:solidFill>
              </a:rPr>
              <a:t>Các</a:t>
            </a:r>
            <a:r>
              <a:rPr lang="en-US" dirty="0">
                <a:solidFill>
                  <a:schemeClr val="tx2"/>
                </a:solidFill>
              </a:rPr>
              <a:t> </a:t>
            </a:r>
            <a:r>
              <a:rPr lang="en-US" dirty="0" err="1">
                <a:solidFill>
                  <a:schemeClr val="tx2"/>
                </a:solidFill>
              </a:rPr>
              <a:t>bước</a:t>
            </a:r>
            <a:r>
              <a:rPr lang="en-US" dirty="0">
                <a:solidFill>
                  <a:schemeClr val="tx2"/>
                </a:solidFill>
              </a:rPr>
              <a:t> </a:t>
            </a:r>
            <a:r>
              <a:rPr lang="en-US" dirty="0" err="1">
                <a:solidFill>
                  <a:schemeClr val="tx2"/>
                </a:solidFill>
              </a:rPr>
              <a:t>đã</a:t>
            </a:r>
            <a:r>
              <a:rPr lang="en-US" dirty="0">
                <a:solidFill>
                  <a:schemeClr val="tx2"/>
                </a:solidFill>
              </a:rPr>
              <a:t> </a:t>
            </a:r>
            <a:r>
              <a:rPr lang="en-US" dirty="0" err="1">
                <a:solidFill>
                  <a:schemeClr val="tx2"/>
                </a:solidFill>
              </a:rPr>
              <a:t>tiến</a:t>
            </a:r>
            <a:r>
              <a:rPr lang="en-US" dirty="0">
                <a:solidFill>
                  <a:schemeClr val="tx2"/>
                </a:solidFill>
              </a:rPr>
              <a:t> </a:t>
            </a:r>
            <a:r>
              <a:rPr lang="en-US" dirty="0" err="1">
                <a:solidFill>
                  <a:schemeClr val="tx2"/>
                </a:solidFill>
              </a:rPr>
              <a:t>hành</a:t>
            </a:r>
            <a:r>
              <a:rPr lang="en-US" dirty="0">
                <a:solidFill>
                  <a:schemeClr val="tx2"/>
                </a:solidFill>
              </a:rPr>
              <a:t> </a:t>
            </a:r>
            <a:r>
              <a:rPr lang="en-US" dirty="0" err="1">
                <a:solidFill>
                  <a:schemeClr val="tx2"/>
                </a:solidFill>
              </a:rPr>
              <a:t>với</a:t>
            </a:r>
            <a:r>
              <a:rPr lang="en-US" dirty="0">
                <a:solidFill>
                  <a:schemeClr val="tx2"/>
                </a:solidFill>
              </a:rPr>
              <a:t> Django</a:t>
            </a:r>
            <a:endParaRPr dirty="0">
              <a:solidFill>
                <a:schemeClr val="tx2"/>
              </a:solidFill>
            </a:endParaRPr>
          </a:p>
        </p:txBody>
      </p:sp>
      <p:sp>
        <p:nvSpPr>
          <p:cNvPr id="136" name="Google Shape;13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tx2"/>
                </a:solidFill>
              </a:rPr>
              <a:t>19</a:t>
            </a:fld>
            <a:endParaRPr>
              <a:solidFill>
                <a:schemeClr val="tx2"/>
              </a:solidFill>
            </a:endParaRPr>
          </a:p>
        </p:txBody>
      </p:sp>
      <p:sp>
        <p:nvSpPr>
          <p:cNvPr id="2" name="Text Placeholder 1"/>
          <p:cNvSpPr>
            <a:spLocks noGrp="1"/>
          </p:cNvSpPr>
          <p:nvPr>
            <p:ph type="body" idx="2"/>
          </p:nvPr>
        </p:nvSpPr>
        <p:spPr>
          <a:xfrm>
            <a:off x="429081" y="842395"/>
            <a:ext cx="8325853" cy="3155100"/>
          </a:xfrm>
        </p:spPr>
        <p:txBody>
          <a:bodyPr/>
          <a:lstStyle/>
          <a:p>
            <a:pPr fontAlgn="base"/>
            <a:r>
              <a:rPr lang="en-US" sz="2400" dirty="0">
                <a:solidFill>
                  <a:schemeClr val="tx2"/>
                </a:solidFill>
                <a:latin typeface="Fira Sans Condensed Light" panose="020B0403050000020004" pitchFamily="34" charset="0"/>
                <a:cs typeface="Lexend Deca" panose="020B0604020202020204" charset="-78"/>
              </a:rPr>
              <a:t>Server </a:t>
            </a:r>
            <a:r>
              <a:rPr lang="en-US" sz="2400" dirty="0" err="1">
                <a:solidFill>
                  <a:schemeClr val="tx2"/>
                </a:solidFill>
                <a:latin typeface="Fira Sans Condensed Light" panose="020B0403050000020004" pitchFamily="34" charset="0"/>
                <a:cs typeface="Lexend Deca" panose="020B0604020202020204" charset="-78"/>
              </a:rPr>
              <a:t>tại</a:t>
            </a:r>
            <a:r>
              <a:rPr lang="en-US" sz="2400" dirty="0">
                <a:solidFill>
                  <a:schemeClr val="tx2"/>
                </a:solidFill>
                <a:latin typeface="Fira Sans Condensed Light" panose="020B0403050000020004" pitchFamily="34" charset="0"/>
                <a:cs typeface="Lexend Deca" panose="020B0604020202020204" charset="-78"/>
              </a:rPr>
              <a:t> http://127.0.0.1:8000/</a:t>
            </a:r>
          </a:p>
          <a:p>
            <a:pPr fontAlgn="base"/>
            <a:endParaRPr lang="en-US" sz="2400" dirty="0">
              <a:solidFill>
                <a:schemeClr val="tx2"/>
              </a:solidFill>
              <a:latin typeface="Fira Sans Condensed Light" panose="020B0403050000020004" pitchFamily="34" charset="0"/>
              <a:cs typeface="Lexend Deca" panose="020B0604020202020204" charset="-78"/>
            </a:endParaRPr>
          </a:p>
          <a:p>
            <a:pPr fontAlgn="base"/>
            <a:endParaRPr lang="en-US" sz="2400" dirty="0">
              <a:solidFill>
                <a:schemeClr val="tx2"/>
              </a:solidFill>
              <a:latin typeface="Fira Sans Condensed Light" panose="020B0403050000020004" pitchFamily="34" charset="0"/>
              <a:cs typeface="Lexend Deca" panose="020B0604020202020204" charset="-78"/>
            </a:endParaRPr>
          </a:p>
          <a:p>
            <a:pPr fontAlgn="base"/>
            <a:endParaRPr lang="en-US" sz="2400" dirty="0">
              <a:solidFill>
                <a:schemeClr val="tx2"/>
              </a:solidFill>
              <a:latin typeface="Fira Sans Condensed Light" panose="020B0403050000020004" pitchFamily="34" charset="0"/>
              <a:cs typeface="Lexend Deca" panose="020B0604020202020204" charset="-78"/>
            </a:endParaRPr>
          </a:p>
          <a:p>
            <a:pPr fontAlgn="base"/>
            <a:endParaRPr lang="en-US" sz="2400" dirty="0">
              <a:solidFill>
                <a:schemeClr val="tx2"/>
              </a:solidFill>
              <a:latin typeface="Fira Sans Condensed Light" panose="020B0403050000020004" pitchFamily="34" charset="0"/>
              <a:cs typeface="Lexend Deca" panose="020B0604020202020204" charset="-78"/>
            </a:endParaRPr>
          </a:p>
        </p:txBody>
      </p:sp>
      <p:pic>
        <p:nvPicPr>
          <p:cNvPr id="4" name="Hình ảnh 3">
            <a:extLst>
              <a:ext uri="{FF2B5EF4-FFF2-40B4-BE49-F238E27FC236}">
                <a16:creationId xmlns:a16="http://schemas.microsoft.com/office/drawing/2014/main" id="{2E55DA52-C06F-6AAC-F3F3-0D9355EA848B}"/>
              </a:ext>
            </a:extLst>
          </p:cNvPr>
          <p:cNvPicPr>
            <a:picLocks noChangeAspect="1"/>
          </p:cNvPicPr>
          <p:nvPr/>
        </p:nvPicPr>
        <p:blipFill rotWithShape="1">
          <a:blip r:embed="rId3"/>
          <a:srcRect l="-16065" t="-45406" r="-40231" b="-10890"/>
          <a:stretch/>
        </p:blipFill>
        <p:spPr>
          <a:xfrm>
            <a:off x="0" y="0"/>
            <a:ext cx="9265920" cy="5212080"/>
          </a:xfrm>
          <a:prstGeom prst="rect">
            <a:avLst/>
          </a:prstGeom>
        </p:spPr>
      </p:pic>
    </p:spTree>
    <p:extLst>
      <p:ext uri="{BB962C8B-B14F-4D97-AF65-F5344CB8AC3E}">
        <p14:creationId xmlns:p14="http://schemas.microsoft.com/office/powerpoint/2010/main" val="199988974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318977" y="148318"/>
            <a:ext cx="804132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000" dirty="0">
                <a:solidFill>
                  <a:srgbClr val="F3F3F3"/>
                </a:solidFill>
              </a:rPr>
              <a:t>ĐỀ TÀI : ĐIỂM DANH – CHẤM CÔNG </a:t>
            </a:r>
            <a:br>
              <a:rPr lang="vi-VN" sz="3000" dirty="0">
                <a:solidFill>
                  <a:srgbClr val="F3F3F3"/>
                </a:solidFill>
              </a:rPr>
            </a:br>
            <a:r>
              <a:rPr lang="vi-VN" sz="3000" dirty="0">
                <a:solidFill>
                  <a:srgbClr val="F3F3F3"/>
                </a:solidFill>
              </a:rPr>
              <a:t>BẰNG NHẬN DIỆN KHUÔNG MẶT</a:t>
            </a:r>
            <a:endParaRPr sz="3000" dirty="0">
              <a:solidFill>
                <a:srgbClr val="F3F3F3"/>
              </a:solidFill>
            </a:endParaRPr>
          </a:p>
        </p:txBody>
      </p:sp>
      <p:sp>
        <p:nvSpPr>
          <p:cNvPr id="110" name="Google Shape;110;p25"/>
          <p:cNvSpPr txBox="1">
            <a:spLocks noGrp="1"/>
          </p:cNvSpPr>
          <p:nvPr>
            <p:ph type="body" idx="1"/>
          </p:nvPr>
        </p:nvSpPr>
        <p:spPr>
          <a:xfrm>
            <a:off x="163033" y="1389182"/>
            <a:ext cx="8846288" cy="3606000"/>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l" rtl="0">
              <a:lnSpc>
                <a:spcPct val="200000"/>
              </a:lnSpc>
              <a:spcBef>
                <a:spcPts val="0"/>
              </a:spcBef>
              <a:spcAft>
                <a:spcPts val="0"/>
              </a:spcAft>
              <a:buNone/>
            </a:pPr>
            <a:r>
              <a:rPr lang="vi-VN" sz="1600" b="1" dirty="0">
                <a:solidFill>
                  <a:srgbClr val="FFFFFF"/>
                </a:solidFill>
                <a:uFill>
                  <a:noFill/>
                </a:uFill>
                <a:latin typeface="Fira Sans Condensed"/>
                <a:ea typeface="Fira Sans Condensed"/>
                <a:cs typeface="Fira Sans Condensed"/>
                <a:sym typeface="Fira Sans Condensed"/>
                <a:hlinkClick r:id="rId4">
                  <a:extLst>
                    <a:ext uri="{A12FA001-AC4F-418D-AE19-62706E023703}">
                      <ahyp:hlinkClr xmlns:ahyp="http://schemas.microsoft.com/office/drawing/2018/hyperlinkcolor" val="tx"/>
                    </a:ext>
                  </a:extLst>
                </a:hlinkClick>
              </a:rPr>
              <a:t>Nội dung chính </a:t>
            </a:r>
            <a:r>
              <a:rPr lang="vi-VN" sz="1600" b="1" dirty="0">
                <a:solidFill>
                  <a:srgbClr val="FFFFFF"/>
                </a:solidFill>
                <a:uFill>
                  <a:noFill/>
                </a:uFill>
                <a:latin typeface="Fira Sans Condensed"/>
                <a:ea typeface="Fira Sans Condensed"/>
                <a:cs typeface="Fira Sans Condensed"/>
                <a:sym typeface="Fira Sans Condensed"/>
              </a:rPr>
              <a:t>gồm các phần sau :</a:t>
            </a:r>
            <a:endParaRPr lang="en-US" sz="1600" b="1" dirty="0">
              <a:solidFill>
                <a:srgbClr val="F3F3F3"/>
              </a:solidFill>
            </a:endParaRPr>
          </a:p>
          <a:p>
            <a:pPr marL="0" lvl="0" indent="0">
              <a:lnSpc>
                <a:spcPct val="200000"/>
              </a:lnSpc>
              <a:spcBef>
                <a:spcPts val="1200"/>
              </a:spcBef>
              <a:spcAft>
                <a:spcPts val="1200"/>
              </a:spcAft>
              <a:buNone/>
            </a:pPr>
            <a:r>
              <a:rPr lang="vi-VN" sz="1600" b="1" dirty="0">
                <a:solidFill>
                  <a:srgbClr val="FFFFFF"/>
                </a:solidFill>
                <a:uFill>
                  <a:noFill/>
                </a:uFill>
                <a:latin typeface="Fira Sans Condensed"/>
                <a:ea typeface="Fira Sans Condensed"/>
                <a:cs typeface="Fira Sans Condensed"/>
                <a:sym typeface="Fira Sans Condensed"/>
              </a:rPr>
              <a:t>Phần I . Tổ chức dữ liệu trong firebase - Xây dựng client Vuejs (Nguyễn Văn Mạnh – Captain) </a:t>
            </a:r>
          </a:p>
          <a:p>
            <a:pPr marL="0" lvl="0" indent="0">
              <a:lnSpc>
                <a:spcPct val="200000"/>
              </a:lnSpc>
              <a:spcAft>
                <a:spcPts val="1600"/>
              </a:spcAft>
              <a:buNone/>
            </a:pPr>
            <a:r>
              <a:rPr lang="vi-VN" sz="1600" b="1" dirty="0">
                <a:solidFill>
                  <a:srgbClr val="FFFFFF"/>
                </a:solidFill>
                <a:uFill>
                  <a:noFill/>
                </a:uFill>
                <a:latin typeface="Fira Sans Condensed"/>
                <a:sym typeface="Fira Sans Condensed"/>
              </a:rPr>
              <a:t>Phần II. Xây dựng REST API by Django (Nguyễn Công Cường) </a:t>
            </a:r>
          </a:p>
          <a:p>
            <a:pPr marL="0" lvl="0" indent="0">
              <a:lnSpc>
                <a:spcPct val="200000"/>
              </a:lnSpc>
              <a:spcAft>
                <a:spcPts val="1600"/>
              </a:spcAft>
              <a:buNone/>
            </a:pPr>
            <a:r>
              <a:rPr lang="vi-VN" sz="1600" b="1" dirty="0">
                <a:solidFill>
                  <a:srgbClr val="FFFFFF"/>
                </a:solidFill>
                <a:uFill>
                  <a:noFill/>
                </a:uFill>
                <a:latin typeface="Fira Sans Condensed"/>
                <a:sym typeface="Fira Sans Condensed"/>
              </a:rPr>
              <a:t>Phần III. Xây dựng Model nhận diện khuôn mặt (Nguyễn Văn Hoàng Phúc – Trần Thanh Nguyên) </a:t>
            </a:r>
            <a:endParaRPr lang="en-US" sz="1600" dirty="0">
              <a:solidFill>
                <a:srgbClr val="F3F3F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0"/>
          <p:cNvSpPr txBox="1">
            <a:spLocks noGrp="1"/>
          </p:cNvSpPr>
          <p:nvPr>
            <p:ph type="title"/>
          </p:nvPr>
        </p:nvSpPr>
        <p:spPr>
          <a:xfrm>
            <a:off x="580550" y="205975"/>
            <a:ext cx="6098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5. Tài liệu tham khảo:</a:t>
            </a:r>
            <a:endParaRPr dirty="0"/>
          </a:p>
        </p:txBody>
      </p:sp>
      <p:sp>
        <p:nvSpPr>
          <p:cNvPr id="136" name="Google Shape;13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2" name="Text Placeholder 1"/>
          <p:cNvSpPr>
            <a:spLocks noGrp="1"/>
          </p:cNvSpPr>
          <p:nvPr>
            <p:ph type="body" idx="2"/>
          </p:nvPr>
        </p:nvSpPr>
        <p:spPr>
          <a:xfrm>
            <a:off x="529388" y="1352550"/>
            <a:ext cx="8325853" cy="3155100"/>
          </a:xfrm>
        </p:spPr>
        <p:txBody>
          <a:bodyPr/>
          <a:lstStyle/>
          <a:p>
            <a:r>
              <a:rPr lang="en-US" sz="2800" dirty="0">
                <a:latin typeface="Fira Sans Condensed Light" panose="020B0403050000020004" pitchFamily="34" charset="0"/>
                <a:cs typeface="Lexend Deca" panose="020B0604020202020204" charset="-78"/>
              </a:rPr>
              <a:t>Chat GPT</a:t>
            </a:r>
          </a:p>
          <a:p>
            <a:r>
              <a:rPr lang="en-US" sz="2800" dirty="0">
                <a:latin typeface="Fira Sans Condensed Light" panose="020B0403050000020004" pitchFamily="34" charset="0"/>
                <a:cs typeface="Lexend Deca" panose="020B0604020202020204" charset="-78"/>
                <a:hlinkClick r:id="rId3"/>
              </a:rPr>
              <a:t>Django documentation | Django documentation | Django (djangoproject.com)</a:t>
            </a:r>
            <a:endParaRPr lang="en-US" sz="2800" dirty="0">
              <a:latin typeface="Fira Sans Condensed Light" panose="020B0403050000020004" pitchFamily="34" charset="0"/>
              <a:cs typeface="Lexend Deca" panose="020B0604020202020204" charset="-78"/>
            </a:endParaRPr>
          </a:p>
          <a:p>
            <a:r>
              <a:rPr lang="en-US" sz="2800" dirty="0">
                <a:latin typeface="Fira Sans Condensed Light" panose="020B0403050000020004" pitchFamily="34" charset="0"/>
                <a:cs typeface="Lexend Deca" panose="020B0604020202020204" charset="-78"/>
                <a:hlinkClick r:id="rId4"/>
              </a:rPr>
              <a:t>Django Tutorial (w3schools.com)</a:t>
            </a:r>
            <a:endParaRPr lang="en-US" sz="2800" dirty="0">
              <a:latin typeface="Fira Sans Condensed Light" panose="020B0403050000020004" pitchFamily="34" charset="0"/>
              <a:cs typeface="Lexend Deca" panose="020B0604020202020204" charset="-78"/>
            </a:endParaRPr>
          </a:p>
        </p:txBody>
      </p:sp>
    </p:spTree>
    <p:extLst>
      <p:ext uri="{BB962C8B-B14F-4D97-AF65-F5344CB8AC3E}">
        <p14:creationId xmlns:p14="http://schemas.microsoft.com/office/powerpoint/2010/main" val="71971584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77972" y="588335"/>
            <a:ext cx="4494028" cy="4158771"/>
          </a:xfrm>
          <a:prstGeom prst="rect">
            <a:avLst/>
          </a:prstGeom>
        </p:spPr>
        <p:txBody>
          <a:bodyPr spcFirstLastPara="1" wrap="square" lIns="91425" tIns="91425" rIns="91425" bIns="91425" anchor="ctr" anchorCtr="0">
            <a:noAutofit/>
          </a:bodyPr>
          <a:lstStyle/>
          <a:p>
            <a:pPr lvl="0"/>
            <a:r>
              <a:rPr lang="vi-VN" sz="4000" dirty="0"/>
              <a:t>Xây dựng Model nhận diện </a:t>
            </a:r>
            <a:br>
              <a:rPr lang="vi-VN" sz="4000" dirty="0"/>
            </a:br>
            <a:r>
              <a:rPr lang="vi-VN" sz="4000" dirty="0"/>
              <a:t>khuôn mặt</a:t>
            </a:r>
            <a:endParaRPr sz="4000" dirty="0"/>
          </a:p>
        </p:txBody>
      </p:sp>
      <p:sp>
        <p:nvSpPr>
          <p:cNvPr id="175" name="Google Shape;175;p30"/>
          <p:cNvSpPr txBox="1">
            <a:spLocks noGrp="1"/>
          </p:cNvSpPr>
          <p:nvPr>
            <p:ph type="subTitle" idx="1"/>
          </p:nvPr>
        </p:nvSpPr>
        <p:spPr>
          <a:xfrm>
            <a:off x="4917749" y="3290550"/>
            <a:ext cx="4084484" cy="523800"/>
          </a:xfrm>
          <a:prstGeom prst="rect">
            <a:avLst/>
          </a:prstGeom>
        </p:spPr>
        <p:txBody>
          <a:bodyPr spcFirstLastPara="1" wrap="square" lIns="91425" tIns="91425" rIns="91425" bIns="91425" anchor="t" anchorCtr="0">
            <a:noAutofit/>
          </a:bodyPr>
          <a:lstStyle/>
          <a:p>
            <a:pPr marL="0" lvl="0" indent="0"/>
            <a:r>
              <a:rPr lang="vi-VN"/>
              <a:t>Nguyễn Văn Hoàng Phúc – Trần Thanh Nguyên</a:t>
            </a:r>
            <a:endParaRPr dirty="0"/>
          </a:p>
        </p:txBody>
      </p:sp>
      <p:sp>
        <p:nvSpPr>
          <p:cNvPr id="176" name="Google Shape;176;p30"/>
          <p:cNvSpPr txBox="1">
            <a:spLocks noGrp="1"/>
          </p:cNvSpPr>
          <p:nvPr>
            <p:ph type="title" idx="2"/>
          </p:nvPr>
        </p:nvSpPr>
        <p:spPr>
          <a:xfrm>
            <a:off x="4849169" y="1001125"/>
            <a:ext cx="2217937"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03</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3135581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637598" y="2760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F3F3F3"/>
                </a:solidFill>
              </a:rPr>
              <a:t>Phần thuật toán:</a:t>
            </a:r>
            <a:endParaRPr sz="3000" dirty="0">
              <a:solidFill>
                <a:srgbClr val="F3F3F3"/>
              </a:solidFill>
            </a:endParaRPr>
          </a:p>
        </p:txBody>
      </p:sp>
      <p:sp>
        <p:nvSpPr>
          <p:cNvPr id="110" name="Google Shape;110;p25"/>
          <p:cNvSpPr txBox="1">
            <a:spLocks noGrp="1"/>
          </p:cNvSpPr>
          <p:nvPr>
            <p:ph type="body" idx="1"/>
          </p:nvPr>
        </p:nvSpPr>
        <p:spPr>
          <a:xfrm>
            <a:off x="1092308" y="838138"/>
            <a:ext cx="7336673" cy="3775113"/>
          </a:xfrm>
          <a:prstGeom prst="rect">
            <a:avLst/>
          </a:prstGeom>
          <a:solidFill>
            <a:srgbClr val="0C343D">
              <a:alpha val="56699"/>
            </a:srgbClr>
          </a:solidFill>
        </p:spPr>
        <p:txBody>
          <a:bodyPr spcFirstLastPara="1" wrap="square" lIns="234000" tIns="234000" rIns="234000" bIns="91425" anchor="t" anchorCtr="0">
            <a:noAutofit/>
          </a:bodyPr>
          <a:lstStyle/>
          <a:p>
            <a:pPr marL="0" lvl="0" indent="0">
              <a:buNone/>
            </a:pPr>
            <a:r>
              <a:rPr lang="vi-VN" sz="2000" dirty="0"/>
              <a:t>Đầu vào: </a:t>
            </a:r>
          </a:p>
          <a:p>
            <a:pPr marL="0" lvl="0" indent="0">
              <a:buNone/>
            </a:pPr>
            <a:endParaRPr lang="en-US" sz="2000" dirty="0"/>
          </a:p>
          <a:p>
            <a:pPr marL="0" lvl="0" indent="0">
              <a:buNone/>
            </a:pPr>
            <a:r>
              <a:rPr lang="vi-VN" sz="2000" dirty="0"/>
              <a:t>Tập dữ liệu huấn luyện (các khuôn mặt được chọn làm gốc để nhận diện)</a:t>
            </a:r>
            <a:endParaRPr lang="en-US" sz="2000" dirty="0"/>
          </a:p>
          <a:p>
            <a:pPr marL="0" lvl="0" indent="0">
              <a:buNone/>
            </a:pPr>
            <a:r>
              <a:rPr lang="vi-VN" sz="2000" dirty="0"/>
              <a:t>Tập dữ liệu kiểm thử (các khuôn mặt được qua từ camera cần nhận diện) </a:t>
            </a:r>
          </a:p>
          <a:p>
            <a:pPr marL="0" lvl="0" indent="0">
              <a:buNone/>
            </a:pPr>
            <a:endParaRPr lang="en-US" sz="2000" dirty="0"/>
          </a:p>
          <a:p>
            <a:pPr marL="0" lvl="0" indent="0">
              <a:buNone/>
            </a:pPr>
            <a:r>
              <a:rPr lang="en-US" sz="2000" dirty="0"/>
              <a:t>Đầu ra: </a:t>
            </a:r>
          </a:p>
          <a:p>
            <a:pPr marL="0" lvl="0" indent="0">
              <a:buNone/>
            </a:pPr>
            <a:endParaRPr lang="en-US" sz="2000" dirty="0"/>
          </a:p>
          <a:p>
            <a:pPr marL="0" lvl="0" indent="0">
              <a:buNone/>
            </a:pPr>
            <a:r>
              <a:rPr lang="en-US" sz="2000" dirty="0"/>
              <a:t>Kết quả nhận diện trên tập dữ liệu kiểm thử</a:t>
            </a:r>
          </a:p>
          <a:p>
            <a:pPr marL="0" lvl="0" indent="0">
              <a:buNone/>
            </a:pPr>
            <a:r>
              <a:rPr lang="en-US" sz="2000" dirty="0"/>
              <a:t>Hiệu suất nhận diện bao nhiều phần trăm</a:t>
            </a:r>
            <a:endParaRPr lang="vi-VN" sz="2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637598" y="2760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F3F3F3"/>
                </a:solidFill>
              </a:rPr>
              <a:t>Phần thuật toán:</a:t>
            </a:r>
            <a:endParaRPr sz="3000" dirty="0">
              <a:solidFill>
                <a:srgbClr val="F3F3F3"/>
              </a:solidFill>
            </a:endParaRPr>
          </a:p>
        </p:txBody>
      </p:sp>
      <p:sp>
        <p:nvSpPr>
          <p:cNvPr id="110" name="Google Shape;110;p25"/>
          <p:cNvSpPr txBox="1">
            <a:spLocks noGrp="1"/>
          </p:cNvSpPr>
          <p:nvPr>
            <p:ph type="body" idx="1"/>
          </p:nvPr>
        </p:nvSpPr>
        <p:spPr>
          <a:xfrm>
            <a:off x="473541" y="848767"/>
            <a:ext cx="8527128" cy="4018865"/>
          </a:xfrm>
          <a:prstGeom prst="rect">
            <a:avLst/>
          </a:prstGeom>
          <a:solidFill>
            <a:srgbClr val="0C343D">
              <a:alpha val="56699"/>
            </a:srgbClr>
          </a:solidFill>
        </p:spPr>
        <p:txBody>
          <a:bodyPr spcFirstLastPara="1" wrap="square" lIns="234000" tIns="234000" rIns="234000" bIns="91425" anchor="t" anchorCtr="0">
            <a:noAutofit/>
          </a:bodyPr>
          <a:lstStyle/>
          <a:p>
            <a:pPr marL="0" lvl="0" indent="0">
              <a:buNone/>
            </a:pPr>
            <a:r>
              <a:rPr lang="vi-VN" sz="2000" dirty="0"/>
              <a:t>1.</a:t>
            </a:r>
            <a:r>
              <a:rPr lang="en-US" sz="2000" dirty="0"/>
              <a:t> </a:t>
            </a:r>
            <a:r>
              <a:rPr lang="vi-VN" sz="2000" dirty="0"/>
              <a:t>Trên tập dữ liệu huấn luyện thực hiện trích xuất đặc trưng các khuôn mặt. </a:t>
            </a:r>
          </a:p>
          <a:p>
            <a:pPr marL="0" lvl="0" indent="0">
              <a:buNone/>
            </a:pPr>
            <a:r>
              <a:rPr lang="vi-VN" sz="2000" dirty="0"/>
              <a:t>+ Sử dụng thư viện face_recognition để trích xuất đặc trưng của khuôn mặt là một vector 128 phần tử</a:t>
            </a:r>
            <a:r>
              <a:rPr lang="en-US" sz="2000" dirty="0"/>
              <a:t> lưu vào file know_face_encode.csv</a:t>
            </a:r>
            <a:endParaRPr lang="vi-VN" sz="2000" dirty="0"/>
          </a:p>
          <a:p>
            <a:pPr marL="0" lvl="0" indent="0">
              <a:buNone/>
            </a:pPr>
            <a:r>
              <a:rPr lang="vi-VN" sz="2000" dirty="0"/>
              <a:t>2.</a:t>
            </a:r>
            <a:r>
              <a:rPr lang="en-US" sz="2000" dirty="0"/>
              <a:t> </a:t>
            </a:r>
            <a:r>
              <a:rPr lang="vi-VN" sz="2000" dirty="0"/>
              <a:t>Trên tập dữ liệu kiểm thử thực hiện trích xuất đặc trưng các khuôn mặt.</a:t>
            </a:r>
          </a:p>
          <a:p>
            <a:pPr marL="0" lvl="0" indent="0">
              <a:buNone/>
            </a:pPr>
            <a:r>
              <a:rPr lang="vi-VN" sz="2000" dirty="0"/>
              <a:t>+ Sử dụng thư viện face_recognition để trích xuất đặc trưng của khuôn mặt là một vector 128 phần tử</a:t>
            </a:r>
            <a:r>
              <a:rPr lang="en-US" sz="2000" dirty="0"/>
              <a:t> lưu vào file not_know_face_encode.csv</a:t>
            </a:r>
            <a:endParaRPr lang="vi-VN" sz="2000" dirty="0"/>
          </a:p>
          <a:p>
            <a:pPr marL="0" lvl="0" indent="0">
              <a:buNone/>
            </a:pPr>
            <a:r>
              <a:rPr lang="vi-VN" sz="2000" dirty="0"/>
              <a:t>+ Sau đó sử dụng các mô hình ML (GaussianNB, KNN, PCA, LDA, ...) để nhận diện các đặt trưng và thêm 1 trường vào cuối là trường nhận diện được (tên hoặc id của người) </a:t>
            </a:r>
          </a:p>
          <a:p>
            <a:pPr marL="0" lvl="0" indent="0">
              <a:buNone/>
            </a:pPr>
            <a:r>
              <a:rPr lang="vi-VN" sz="2000" dirty="0"/>
              <a:t>3. So sánh 2 trường cuối cùng của file not_know_face_encode.csv để tính ra hiệu suất của từng mô hình ML.</a:t>
            </a:r>
          </a:p>
          <a:p>
            <a:pPr marL="0" lvl="0" indent="0">
              <a:buNone/>
            </a:pPr>
            <a:r>
              <a:rPr lang="vi-VN" sz="2000" dirty="0"/>
              <a:t>4. Chọn các mô hình có hiệu suất tốt nhất và kết hợp để tăng hiệu suất.</a:t>
            </a:r>
          </a:p>
        </p:txBody>
      </p:sp>
    </p:spTree>
    <p:extLst>
      <p:ext uri="{BB962C8B-B14F-4D97-AF65-F5344CB8AC3E}">
        <p14:creationId xmlns:p14="http://schemas.microsoft.com/office/powerpoint/2010/main" val="2735350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28981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Sử dụng thư viện face_recognition</a:t>
            </a:r>
            <a:endParaRPr dirty="0"/>
          </a:p>
        </p:txBody>
      </p:sp>
      <p:sp>
        <p:nvSpPr>
          <p:cNvPr id="49" name="Google Shape;110;p25"/>
          <p:cNvSpPr txBox="1">
            <a:spLocks/>
          </p:cNvSpPr>
          <p:nvPr/>
        </p:nvSpPr>
        <p:spPr>
          <a:xfrm>
            <a:off x="473541" y="848767"/>
            <a:ext cx="8527128" cy="4018865"/>
          </a:xfrm>
          <a:prstGeom prst="rect">
            <a:avLst/>
          </a:prstGeom>
          <a:solidFill>
            <a:srgbClr val="0C343D">
              <a:alpha val="56699"/>
            </a:srgbClr>
          </a:solidFill>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434343"/>
              </a:buClr>
              <a:buSzPts val="1100"/>
            </a:pPr>
            <a:r>
              <a:rPr lang="vi-VN" sz="2000" dirty="0">
                <a:solidFill>
                  <a:srgbClr val="F3F3F3"/>
                </a:solidFill>
                <a:latin typeface="Fira Sans Condensed Light"/>
                <a:ea typeface="Fira Sans Condensed Light"/>
                <a:cs typeface="Fira Sans Condensed Light"/>
                <a:sym typeface="Fira Sans Condensed Light"/>
              </a:rPr>
              <a:t>1.</a:t>
            </a:r>
            <a:r>
              <a:rPr lang="en-US" sz="2000" dirty="0">
                <a:solidFill>
                  <a:srgbClr val="F3F3F3"/>
                </a:solidFill>
                <a:latin typeface="Fira Sans Condensed Light"/>
                <a:ea typeface="Fira Sans Condensed Light"/>
                <a:cs typeface="Fira Sans Condensed Light"/>
                <a:sym typeface="Fira Sans Condensed Light"/>
              </a:rPr>
              <a:t> T</a:t>
            </a:r>
            <a:r>
              <a:rPr lang="vi-VN" sz="2000" dirty="0">
                <a:solidFill>
                  <a:srgbClr val="F3F3F3"/>
                </a:solidFill>
                <a:latin typeface="Fira Sans Condensed Light"/>
                <a:ea typeface="Fira Sans Condensed Light"/>
                <a:cs typeface="Fira Sans Condensed Light"/>
                <a:sym typeface="Fira Sans Condensed Light"/>
              </a:rPr>
              <a:t>hực hiện trích xuất đặc trưng các khuôn mặt. </a:t>
            </a:r>
            <a:endParaRPr lang="en-US" sz="2000" dirty="0">
              <a:solidFill>
                <a:srgbClr val="F3F3F3"/>
              </a:solidFill>
              <a:latin typeface="Fira Sans Condensed Light"/>
              <a:ea typeface="Fira Sans Condensed Light"/>
              <a:cs typeface="Fira Sans Condensed Light"/>
              <a:sym typeface="Fira Sans Condensed Light"/>
            </a:endParaRPr>
          </a:p>
          <a:p>
            <a:pPr>
              <a:buClr>
                <a:srgbClr val="434343"/>
              </a:buClr>
              <a:buSzPts val="1100"/>
            </a:pPr>
            <a:endParaRPr lang="vi-VN" sz="2000" dirty="0">
              <a:solidFill>
                <a:srgbClr val="F3F3F3"/>
              </a:solidFill>
              <a:latin typeface="Fira Sans Condensed Light"/>
              <a:ea typeface="Fira Sans Condensed Light"/>
              <a:cs typeface="Fira Sans Condensed Light"/>
              <a:sym typeface="Fira Sans Condensed Light"/>
            </a:endParaRPr>
          </a:p>
          <a:p>
            <a:endParaRPr lang="en-US" sz="2000" dirty="0">
              <a:solidFill>
                <a:srgbClr val="F3F3F3"/>
              </a:solidFill>
              <a:latin typeface="Fira Sans Condensed Light"/>
              <a:ea typeface="Fira Sans Condensed Light"/>
              <a:cs typeface="Fira Sans Condensed Light"/>
            </a:endParaRPr>
          </a:p>
          <a:p>
            <a:r>
              <a:rPr lang="en-US" sz="2000" dirty="0">
                <a:solidFill>
                  <a:srgbClr val="F3F3F3"/>
                </a:solidFill>
                <a:latin typeface="Fira Sans Condensed Light"/>
                <a:ea typeface="Fira Sans Condensed Light"/>
                <a:cs typeface="Fira Sans Condensed Light"/>
              </a:rPr>
              <a:t>2. Nhận diện đặt trưng của khuôn mặt chưa có từ danh sách các đặc trưng của các khuôn mặt đã có</a:t>
            </a:r>
          </a:p>
          <a:p>
            <a:endParaRPr lang="en-US" sz="2000" dirty="0">
              <a:solidFill>
                <a:srgbClr val="F3F3F3"/>
              </a:solidFill>
              <a:latin typeface="Fira Sans Condensed Light"/>
              <a:ea typeface="Fira Sans Condensed Light"/>
              <a:cs typeface="Fira Sans Condensed Light"/>
            </a:endParaRPr>
          </a:p>
          <a:p>
            <a:endParaRPr lang="en-US" sz="2000" dirty="0">
              <a:solidFill>
                <a:srgbClr val="F3F3F3"/>
              </a:solidFill>
              <a:latin typeface="Fira Sans Condensed Light"/>
              <a:ea typeface="Fira Sans Condensed Light"/>
              <a:cs typeface="Fira Sans Condensed Light"/>
            </a:endParaRPr>
          </a:p>
          <a:p>
            <a:r>
              <a:rPr lang="vi-VN" sz="2000" dirty="0">
                <a:solidFill>
                  <a:srgbClr val="F3F3F3"/>
                </a:solidFill>
                <a:latin typeface="Fira Sans Condensed Light"/>
                <a:ea typeface="Fira Sans Condensed Light"/>
                <a:cs typeface="Fira Sans Condensed Light"/>
              </a:rPr>
              <a:t>3. </a:t>
            </a:r>
            <a:r>
              <a:rPr lang="en-US" sz="2000" dirty="0">
                <a:solidFill>
                  <a:srgbClr val="F3F3F3"/>
                </a:solidFill>
                <a:latin typeface="Fira Sans Condensed Light"/>
                <a:ea typeface="Fira Sans Condensed Light"/>
                <a:cs typeface="Fira Sans Condensed Light"/>
              </a:rPr>
              <a:t>Tính khoảng cách để xác định phần trăm độ chính xác với các đặc trưng đã có.</a:t>
            </a:r>
          </a:p>
          <a:p>
            <a:endParaRPr lang="vi-VN" sz="2000" dirty="0">
              <a:solidFill>
                <a:srgbClr val="F3F3F3"/>
              </a:solidFill>
              <a:latin typeface="Fira Sans Condensed Light"/>
              <a:ea typeface="Fira Sans Condensed Light"/>
              <a:cs typeface="Fira Sans Condensed Light"/>
            </a:endParaRPr>
          </a:p>
        </p:txBody>
      </p:sp>
      <p:sp>
        <p:nvSpPr>
          <p:cNvPr id="4" name="Rectangle 2"/>
          <p:cNvSpPr>
            <a:spLocks noChangeArrowheads="1"/>
          </p:cNvSpPr>
          <p:nvPr/>
        </p:nvSpPr>
        <p:spPr bwMode="auto">
          <a:xfrm>
            <a:off x="1168781" y="1488202"/>
            <a:ext cx="5032638"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A9B7C6"/>
                </a:solidFill>
                <a:effectLst/>
                <a:latin typeface="Arial Unicode MS"/>
              </a:rPr>
              <a:t>encode = face_recognition.face_encodings(img)[</a:t>
            </a:r>
            <a:r>
              <a:rPr kumimoji="0" lang="en-US" b="0" i="0" u="none" strike="noStrike" cap="none" normalizeH="0" baseline="0" dirty="0">
                <a:ln>
                  <a:noFill/>
                </a:ln>
                <a:solidFill>
                  <a:srgbClr val="6897BB"/>
                </a:solidFill>
                <a:effectLst/>
                <a:latin typeface="Arial Unicode MS"/>
              </a:rPr>
              <a:t>0</a:t>
            </a:r>
            <a:r>
              <a:rPr kumimoji="0" lang="en-US" b="0" i="0" u="none" strike="noStrike" cap="none" normalizeH="0" baseline="0" dirty="0">
                <a:ln>
                  <a:noFill/>
                </a:ln>
                <a:solidFill>
                  <a:srgbClr val="A9B7C6"/>
                </a:solidFill>
                <a:effectLst/>
                <a:latin typeface="Arial Unicode MS"/>
              </a:rPr>
              <a:t>]</a:t>
            </a:r>
            <a:endParaRPr kumimoji="0" lang="en-US" b="0" i="0" u="none" strike="noStrike" cap="none" normalizeH="0" baseline="0" dirty="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962626" y="2704310"/>
            <a:ext cx="7067694"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A9B7C6"/>
                </a:solidFill>
                <a:effectLst/>
                <a:latin typeface="Arial Unicode MS"/>
              </a:rPr>
              <a:t>matches = face_recognition.compare_faces(encodeListKnow</a:t>
            </a:r>
            <a:r>
              <a:rPr kumimoji="0" lang="en-US" b="0" i="0" u="none" strike="noStrike" cap="none" normalizeH="0" baseline="0" dirty="0">
                <a:ln>
                  <a:noFill/>
                </a:ln>
                <a:solidFill>
                  <a:srgbClr val="CC7832"/>
                </a:solidFill>
                <a:effectLst/>
                <a:latin typeface="Arial Unicode MS"/>
              </a:rPr>
              <a:t>, </a:t>
            </a:r>
            <a:r>
              <a:rPr kumimoji="0" lang="en-US" b="0" i="0" u="none" strike="noStrike" cap="none" normalizeH="0" baseline="0" dirty="0">
                <a:ln>
                  <a:noFill/>
                </a:ln>
                <a:solidFill>
                  <a:srgbClr val="A9B7C6"/>
                </a:solidFill>
                <a:effectLst/>
                <a:latin typeface="Arial Unicode MS"/>
              </a:rPr>
              <a:t>encodeFaceNotKnow)</a:t>
            </a:r>
            <a:endParaRPr kumimoji="0" lang="en-US" sz="3200" b="0" i="0" u="none" strike="noStrike" cap="none" normalizeH="0" baseline="0" dirty="0">
              <a:ln>
                <a:noFill/>
              </a:ln>
              <a:solidFill>
                <a:schemeClr val="tx1"/>
              </a:solidFill>
              <a:effectLst/>
              <a:latin typeface="Arial" panose="020B0604020202020204" pitchFamily="34" charset="0"/>
            </a:endParaRPr>
          </a:p>
        </p:txBody>
      </p:sp>
      <p:sp>
        <p:nvSpPr>
          <p:cNvPr id="8" name="Rectangle 6"/>
          <p:cNvSpPr>
            <a:spLocks noChangeArrowheads="1"/>
          </p:cNvSpPr>
          <p:nvPr/>
        </p:nvSpPr>
        <p:spPr bwMode="auto">
          <a:xfrm>
            <a:off x="962626" y="3986601"/>
            <a:ext cx="6697667"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A9B7C6"/>
                </a:solidFill>
                <a:effectLst/>
                <a:latin typeface="Arial Unicode MS"/>
              </a:rPr>
              <a:t>faceDis = face_recognition.face_distance(encodeListKnow</a:t>
            </a:r>
            <a:r>
              <a:rPr kumimoji="0" lang="en-US" b="0" i="0" u="none" strike="noStrike" cap="none" normalizeH="0" baseline="0" dirty="0">
                <a:ln>
                  <a:noFill/>
                </a:ln>
                <a:solidFill>
                  <a:srgbClr val="CC7832"/>
                </a:solidFill>
                <a:effectLst/>
                <a:latin typeface="Arial Unicode MS"/>
              </a:rPr>
              <a:t>, </a:t>
            </a:r>
            <a:r>
              <a:rPr kumimoji="0" lang="en-US" b="0" i="0" u="none" strike="noStrike" cap="none" normalizeH="0" baseline="0" dirty="0">
                <a:ln>
                  <a:noFill/>
                </a:ln>
                <a:solidFill>
                  <a:srgbClr val="A9B7C6"/>
                </a:solidFill>
                <a:effectLst/>
                <a:latin typeface="Arial Unicode MS"/>
              </a:rPr>
              <a:t>encodeFaceNotKnow)</a:t>
            </a:r>
            <a:endParaRPr kumimoji="0" lang="en-US" sz="32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99;p36"/>
          <p:cNvSpPr txBox="1">
            <a:spLocks noGrp="1"/>
          </p:cNvSpPr>
          <p:nvPr>
            <p:ph type="title"/>
          </p:nvPr>
        </p:nvSpPr>
        <p:spPr>
          <a:xfrm>
            <a:off x="649761" y="24957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Sử dụng thư viện face_recognition</a:t>
            </a:r>
            <a:endParaRPr dirty="0"/>
          </a:p>
        </p:txBody>
      </p:sp>
      <p:sp>
        <p:nvSpPr>
          <p:cNvPr id="4" name="Rectangle 1"/>
          <p:cNvSpPr>
            <a:spLocks noChangeArrowheads="1"/>
          </p:cNvSpPr>
          <p:nvPr/>
        </p:nvSpPr>
        <p:spPr bwMode="auto">
          <a:xfrm>
            <a:off x="891204" y="822273"/>
            <a:ext cx="7221113" cy="280076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rgbClr val="CC7832"/>
                </a:solidFill>
                <a:effectLst/>
                <a:latin typeface="Arial Unicode MS"/>
              </a:rPr>
              <a:t>def </a:t>
            </a:r>
            <a:r>
              <a:rPr kumimoji="0" lang="en-US" sz="1100" b="0" i="0" u="none" strike="noStrike" cap="none" normalizeH="0" baseline="0" dirty="0">
                <a:ln>
                  <a:noFill/>
                </a:ln>
                <a:solidFill>
                  <a:srgbClr val="FFC66D"/>
                </a:solidFill>
                <a:effectLst/>
                <a:latin typeface="Arial Unicode MS"/>
              </a:rPr>
              <a:t>face_distance</a:t>
            </a:r>
            <a:r>
              <a:rPr kumimoji="0" lang="en-US" sz="1100" b="0" i="0" u="none" strike="noStrike" cap="none" normalizeH="0" dirty="0">
                <a:ln>
                  <a:noFill/>
                </a:ln>
                <a:solidFill>
                  <a:srgbClr val="FFC66D"/>
                </a:solidFill>
                <a:effectLst/>
                <a:latin typeface="Arial Unicode MS"/>
              </a:rPr>
              <a:t> </a:t>
            </a:r>
            <a:r>
              <a:rPr kumimoji="0" lang="en-US" sz="1100" b="0" i="0" u="none" strike="noStrike" cap="none" normalizeH="0" baseline="0" dirty="0">
                <a:ln>
                  <a:noFill/>
                </a:ln>
                <a:solidFill>
                  <a:srgbClr val="A9B7C6"/>
                </a:solidFill>
                <a:effectLst/>
                <a:latin typeface="Arial Unicode MS"/>
              </a:rPr>
              <a:t>(known_encodings</a:t>
            </a:r>
            <a:r>
              <a:rPr kumimoji="0" lang="en-US" sz="1100" b="0" i="0" u="none" strike="noStrike" cap="none" normalizeH="0" baseline="0" dirty="0">
                <a:ln>
                  <a:noFill/>
                </a:ln>
                <a:solidFill>
                  <a:srgbClr val="CC7832"/>
                </a:solidFill>
                <a:effectLst/>
                <a:latin typeface="Arial Unicode MS"/>
              </a:rPr>
              <a:t>, </a:t>
            </a:r>
            <a:r>
              <a:rPr kumimoji="0" lang="en-US" sz="1100" b="0" i="0" u="none" strike="noStrike" cap="none" normalizeH="0" baseline="0" dirty="0">
                <a:ln>
                  <a:noFill/>
                </a:ln>
                <a:solidFill>
                  <a:srgbClr val="A9B7C6"/>
                </a:solidFill>
                <a:effectLst/>
                <a:latin typeface="Arial Unicode MS"/>
              </a:rPr>
              <a:t>face_encoding):</a:t>
            </a:r>
            <a:br>
              <a:rPr kumimoji="0" lang="en-US" sz="1100" b="0" i="0" u="none" strike="noStrike" cap="none" normalizeH="0" baseline="0" dirty="0">
                <a:ln>
                  <a:noFill/>
                </a:ln>
                <a:solidFill>
                  <a:srgbClr val="A9B7C6"/>
                </a:solidFill>
                <a:effectLst/>
                <a:latin typeface="Arial Unicode MS"/>
              </a:rPr>
            </a:br>
            <a:r>
              <a:rPr kumimoji="0" lang="en-US" sz="1100" b="0" i="0" u="none" strike="noStrike" cap="none" normalizeH="0" baseline="0" dirty="0">
                <a:ln>
                  <a:noFill/>
                </a:ln>
                <a:solidFill>
                  <a:srgbClr val="A9B7C6"/>
                </a:solidFill>
                <a:effectLst/>
                <a:latin typeface="Arial Unicode MS"/>
              </a:rPr>
              <a:t>    </a:t>
            </a:r>
            <a:r>
              <a:rPr kumimoji="0" lang="en-US" sz="1100" b="0" i="1" u="none" strike="noStrike" cap="none" normalizeH="0" baseline="0" dirty="0">
                <a:ln>
                  <a:noFill/>
                </a:ln>
                <a:solidFill>
                  <a:srgbClr val="629755"/>
                </a:solidFill>
                <a:effectLst/>
                <a:latin typeface="Arial Unicode MS"/>
              </a:rPr>
              <a:t>"""</a:t>
            </a:r>
            <a:br>
              <a:rPr kumimoji="0" lang="en-US" sz="1100" b="0" i="1" u="none" strike="noStrike" cap="none" normalizeH="0" baseline="0" dirty="0">
                <a:ln>
                  <a:noFill/>
                </a:ln>
                <a:solidFill>
                  <a:srgbClr val="629755"/>
                </a:solidFill>
                <a:effectLst/>
                <a:latin typeface="Arial Unicode MS"/>
              </a:rPr>
            </a:br>
            <a:r>
              <a:rPr kumimoji="0" lang="en-US" sz="1100" b="0" i="1" u="none" strike="noStrike" cap="none" normalizeH="0" baseline="0" dirty="0">
                <a:ln>
                  <a:noFill/>
                </a:ln>
                <a:solidFill>
                  <a:srgbClr val="629755"/>
                </a:solidFill>
                <a:effectLst/>
                <a:latin typeface="Arial Unicode MS"/>
              </a:rPr>
              <a:t>    Tính toán khoảng cách giữa một khuôn mặt mới và các khuôn mặt đã biết.</a:t>
            </a:r>
            <a:br>
              <a:rPr kumimoji="0" lang="en-US" sz="1100" b="0" i="1" u="none" strike="noStrike" cap="none" normalizeH="0" baseline="0" dirty="0">
                <a:ln>
                  <a:noFill/>
                </a:ln>
                <a:solidFill>
                  <a:srgbClr val="629755"/>
                </a:solidFill>
                <a:effectLst/>
                <a:latin typeface="Arial Unicode MS"/>
              </a:rPr>
            </a:br>
            <a:r>
              <a:rPr kumimoji="0" lang="en-US" sz="1100" b="0" i="1" u="none" strike="noStrike" cap="none" normalizeH="0" baseline="0" dirty="0">
                <a:ln>
                  <a:noFill/>
                </a:ln>
                <a:solidFill>
                  <a:srgbClr val="629755"/>
                </a:solidFill>
                <a:effectLst/>
                <a:latin typeface="Arial Unicode MS"/>
              </a:rPr>
              <a:t>    </a:t>
            </a:r>
            <a:r>
              <a:rPr kumimoji="0" lang="en-US" sz="1100" b="1" i="1" u="none" strike="noStrike" cap="none" normalizeH="0" baseline="0" dirty="0">
                <a:ln>
                  <a:noFill/>
                </a:ln>
                <a:solidFill>
                  <a:srgbClr val="629755"/>
                </a:solidFill>
                <a:effectLst/>
                <a:latin typeface="Arial Unicode MS"/>
              </a:rPr>
              <a:t>:param</a:t>
            </a:r>
            <a:r>
              <a:rPr kumimoji="0" lang="en-US" sz="1100" b="0" i="1" u="none" strike="noStrike" cap="none" normalizeH="0" baseline="0" dirty="0">
                <a:ln>
                  <a:noFill/>
                </a:ln>
                <a:solidFill>
                  <a:srgbClr val="629755"/>
                </a:solidFill>
                <a:effectLst/>
                <a:latin typeface="Arial Unicode MS"/>
              </a:rPr>
              <a:t> known_encodings: danh sách các vector mã hóa khuôn mặt đã biết.</a:t>
            </a:r>
            <a:br>
              <a:rPr kumimoji="0" lang="en-US" sz="1100" b="0" i="1" u="none" strike="noStrike" cap="none" normalizeH="0" baseline="0" dirty="0">
                <a:ln>
                  <a:noFill/>
                </a:ln>
                <a:solidFill>
                  <a:srgbClr val="629755"/>
                </a:solidFill>
                <a:effectLst/>
                <a:latin typeface="Arial Unicode MS"/>
              </a:rPr>
            </a:br>
            <a:r>
              <a:rPr kumimoji="0" lang="en-US" sz="1100" b="0" i="1" u="none" strike="noStrike" cap="none" normalizeH="0" baseline="0" dirty="0">
                <a:ln>
                  <a:noFill/>
                </a:ln>
                <a:solidFill>
                  <a:srgbClr val="629755"/>
                </a:solidFill>
                <a:effectLst/>
                <a:latin typeface="Arial Unicode MS"/>
              </a:rPr>
              <a:t>    </a:t>
            </a:r>
            <a:r>
              <a:rPr kumimoji="0" lang="en-US" sz="1100" b="1" i="1" u="none" strike="noStrike" cap="none" normalizeH="0" baseline="0" dirty="0">
                <a:ln>
                  <a:noFill/>
                </a:ln>
                <a:solidFill>
                  <a:srgbClr val="629755"/>
                </a:solidFill>
                <a:effectLst/>
                <a:latin typeface="Arial Unicode MS"/>
              </a:rPr>
              <a:t>:param</a:t>
            </a:r>
            <a:r>
              <a:rPr kumimoji="0" lang="en-US" sz="1100" b="0" i="1" u="none" strike="noStrike" cap="none" normalizeH="0" baseline="0" dirty="0">
                <a:ln>
                  <a:noFill/>
                </a:ln>
                <a:solidFill>
                  <a:srgbClr val="629755"/>
                </a:solidFill>
                <a:effectLst/>
                <a:latin typeface="Arial Unicode MS"/>
              </a:rPr>
              <a:t> face_encoding: vector mã hóa khuôn mặt của khuôn mặt mới.</a:t>
            </a:r>
            <a:br>
              <a:rPr kumimoji="0" lang="en-US" sz="1100" b="0" i="1" u="none" strike="noStrike" cap="none" normalizeH="0" baseline="0" dirty="0">
                <a:ln>
                  <a:noFill/>
                </a:ln>
                <a:solidFill>
                  <a:srgbClr val="629755"/>
                </a:solidFill>
                <a:effectLst/>
                <a:latin typeface="Arial Unicode MS"/>
              </a:rPr>
            </a:br>
            <a:r>
              <a:rPr kumimoji="0" lang="en-US" sz="1100" b="0" i="1" u="none" strike="noStrike" cap="none" normalizeH="0" baseline="0" dirty="0">
                <a:ln>
                  <a:noFill/>
                </a:ln>
                <a:solidFill>
                  <a:srgbClr val="629755"/>
                </a:solidFill>
                <a:effectLst/>
                <a:latin typeface="Arial Unicode MS"/>
              </a:rPr>
              <a:t>    </a:t>
            </a:r>
            <a:r>
              <a:rPr kumimoji="0" lang="en-US" sz="1100" b="1" i="1" u="none" strike="noStrike" cap="none" normalizeH="0" baseline="0" dirty="0">
                <a:ln>
                  <a:noFill/>
                </a:ln>
                <a:solidFill>
                  <a:srgbClr val="629755"/>
                </a:solidFill>
                <a:effectLst/>
                <a:latin typeface="Arial Unicode MS"/>
              </a:rPr>
              <a:t>:return</a:t>
            </a:r>
            <a:r>
              <a:rPr kumimoji="0" lang="en-US" sz="1100" b="0" i="1" u="none" strike="noStrike" cap="none" normalizeH="0" baseline="0" dirty="0">
                <a:ln>
                  <a:noFill/>
                </a:ln>
                <a:solidFill>
                  <a:srgbClr val="629755"/>
                </a:solidFill>
                <a:effectLst/>
                <a:latin typeface="Arial Unicode MS"/>
              </a:rPr>
              <a:t>: danh sách các giá trị khoảng cách giữa khuôn mặt mới và các khuôn mặt đã biết.</a:t>
            </a:r>
            <a:br>
              <a:rPr kumimoji="0" lang="en-US" sz="1100" b="0" i="1" u="none" strike="noStrike" cap="none" normalizeH="0" baseline="0" dirty="0">
                <a:ln>
                  <a:noFill/>
                </a:ln>
                <a:solidFill>
                  <a:srgbClr val="629755"/>
                </a:solidFill>
                <a:effectLst/>
                <a:latin typeface="Arial Unicode MS"/>
              </a:rPr>
            </a:br>
            <a:r>
              <a:rPr kumimoji="0" lang="en-US" sz="1100" b="0" i="1" u="none" strike="noStrike" cap="none" normalizeH="0" baseline="0" dirty="0">
                <a:ln>
                  <a:noFill/>
                </a:ln>
                <a:solidFill>
                  <a:srgbClr val="629755"/>
                </a:solidFill>
                <a:effectLst/>
                <a:latin typeface="Arial Unicode MS"/>
              </a:rPr>
              <a:t>    """</a:t>
            </a:r>
            <a:br>
              <a:rPr kumimoji="0" lang="en-US" sz="1100" b="0" i="1" u="none" strike="noStrike" cap="none" normalizeH="0" baseline="0" dirty="0">
                <a:ln>
                  <a:noFill/>
                </a:ln>
                <a:solidFill>
                  <a:srgbClr val="629755"/>
                </a:solidFill>
                <a:effectLst/>
                <a:latin typeface="Arial Unicode MS"/>
              </a:rPr>
            </a:br>
            <a:r>
              <a:rPr kumimoji="0" lang="en-US" sz="1100" b="0" i="1" u="none" strike="noStrike" cap="none" normalizeH="0" baseline="0" dirty="0">
                <a:ln>
                  <a:noFill/>
                </a:ln>
                <a:solidFill>
                  <a:srgbClr val="629755"/>
                </a:solidFill>
                <a:effectLst/>
                <a:latin typeface="Arial Unicode MS"/>
              </a:rPr>
              <a:t>    </a:t>
            </a:r>
            <a:r>
              <a:rPr kumimoji="0" lang="en-US" sz="1100" b="0" i="0" u="none" strike="noStrike" cap="none" normalizeH="0" baseline="0" dirty="0">
                <a:ln>
                  <a:noFill/>
                </a:ln>
                <a:solidFill>
                  <a:srgbClr val="808080"/>
                </a:solidFill>
                <a:effectLst/>
                <a:latin typeface="Arial Unicode MS"/>
              </a:rPr>
              <a:t># Chuyển đổi danh sách mã hóa khuôn mặt đã biết và mã hóa khuôn mặt mới sang các mảng NumPy.</a:t>
            </a:r>
            <a:br>
              <a:rPr kumimoji="0" lang="en-US" sz="1100" b="0" i="0" u="none" strike="noStrike" cap="none" normalizeH="0" baseline="0" dirty="0">
                <a:ln>
                  <a:noFill/>
                </a:ln>
                <a:solidFill>
                  <a:srgbClr val="808080"/>
                </a:solidFill>
                <a:effectLst/>
                <a:latin typeface="Arial Unicode MS"/>
              </a:rPr>
            </a:br>
            <a:r>
              <a:rPr kumimoji="0" lang="en-US" sz="1100" b="0" i="0" u="none" strike="noStrike" cap="none" normalizeH="0" baseline="0" dirty="0">
                <a:ln>
                  <a:noFill/>
                </a:ln>
                <a:solidFill>
                  <a:srgbClr val="808080"/>
                </a:solidFill>
                <a:effectLst/>
                <a:latin typeface="Arial Unicode MS"/>
              </a:rPr>
              <a:t>    </a:t>
            </a:r>
            <a:r>
              <a:rPr kumimoji="0" lang="en-US" sz="1100" b="0" i="0" u="none" strike="noStrike" cap="none" normalizeH="0" baseline="0" dirty="0">
                <a:ln>
                  <a:noFill/>
                </a:ln>
                <a:solidFill>
                  <a:srgbClr val="A9B7C6"/>
                </a:solidFill>
                <a:effectLst/>
                <a:latin typeface="Arial Unicode MS"/>
              </a:rPr>
              <a:t>known_encodings = np.array(known_encodings)</a:t>
            </a:r>
            <a:br>
              <a:rPr kumimoji="0" lang="en-US" sz="1100" b="0" i="0" u="none" strike="noStrike" cap="none" normalizeH="0" baseline="0" dirty="0">
                <a:ln>
                  <a:noFill/>
                </a:ln>
                <a:solidFill>
                  <a:srgbClr val="A9B7C6"/>
                </a:solidFill>
                <a:effectLst/>
                <a:latin typeface="Arial Unicode MS"/>
              </a:rPr>
            </a:br>
            <a:r>
              <a:rPr kumimoji="0" lang="en-US" sz="1100" b="0" i="0" u="none" strike="noStrike" cap="none" normalizeH="0" baseline="0" dirty="0">
                <a:ln>
                  <a:noFill/>
                </a:ln>
                <a:solidFill>
                  <a:srgbClr val="A9B7C6"/>
                </a:solidFill>
                <a:effectLst/>
                <a:latin typeface="Arial Unicode MS"/>
              </a:rPr>
              <a:t>    face_encoding = np.array(face_encoding)</a:t>
            </a:r>
            <a:br>
              <a:rPr kumimoji="0" lang="en-US" sz="1100" b="0" i="0" u="none" strike="noStrike" cap="none" normalizeH="0" baseline="0" dirty="0">
                <a:ln>
                  <a:noFill/>
                </a:ln>
                <a:solidFill>
                  <a:srgbClr val="A9B7C6"/>
                </a:solidFill>
                <a:effectLst/>
                <a:latin typeface="Arial Unicode MS"/>
              </a:rPr>
            </a:br>
            <a:br>
              <a:rPr kumimoji="0" lang="en-US" sz="1100" b="0" i="0" u="none" strike="noStrike" cap="none" normalizeH="0" baseline="0" dirty="0">
                <a:ln>
                  <a:noFill/>
                </a:ln>
                <a:solidFill>
                  <a:srgbClr val="A9B7C6"/>
                </a:solidFill>
                <a:effectLst/>
                <a:latin typeface="Arial Unicode MS"/>
              </a:rPr>
            </a:br>
            <a:r>
              <a:rPr kumimoji="0" lang="en-US" sz="1100" b="0" i="0" u="none" strike="noStrike" cap="none" normalizeH="0" baseline="0" dirty="0">
                <a:ln>
                  <a:noFill/>
                </a:ln>
                <a:solidFill>
                  <a:srgbClr val="A9B7C6"/>
                </a:solidFill>
                <a:effectLst/>
                <a:latin typeface="Arial Unicode MS"/>
              </a:rPr>
              <a:t>    </a:t>
            </a:r>
            <a:r>
              <a:rPr kumimoji="0" lang="en-US" sz="1100" b="0" i="0" u="none" strike="noStrike" cap="none" normalizeH="0" baseline="0" dirty="0">
                <a:ln>
                  <a:noFill/>
                </a:ln>
                <a:solidFill>
                  <a:srgbClr val="808080"/>
                </a:solidFill>
                <a:effectLst/>
                <a:latin typeface="Arial Unicode MS"/>
              </a:rPr>
              <a:t># Tính toán khoảng cách Euclidean giữa khuôn mặt mới và các khuôn mặt đã biết.</a:t>
            </a:r>
            <a:br>
              <a:rPr kumimoji="0" lang="en-US" sz="1100" b="0" i="0" u="none" strike="noStrike" cap="none" normalizeH="0" baseline="0" dirty="0">
                <a:ln>
                  <a:noFill/>
                </a:ln>
                <a:solidFill>
                  <a:srgbClr val="808080"/>
                </a:solidFill>
                <a:effectLst/>
                <a:latin typeface="Arial Unicode MS"/>
              </a:rPr>
            </a:br>
            <a:r>
              <a:rPr kumimoji="0" lang="en-US" sz="1100" b="0" i="0" u="none" strike="noStrike" cap="none" normalizeH="0" baseline="0" dirty="0">
                <a:ln>
                  <a:noFill/>
                </a:ln>
                <a:solidFill>
                  <a:srgbClr val="808080"/>
                </a:solidFill>
                <a:effectLst/>
                <a:latin typeface="Arial Unicode MS"/>
              </a:rPr>
              <a:t>    </a:t>
            </a:r>
            <a:r>
              <a:rPr kumimoji="0" lang="en-US" sz="1100" b="0" i="0" u="none" strike="noStrike" cap="none" normalizeH="0" baseline="0" dirty="0">
                <a:ln>
                  <a:noFill/>
                </a:ln>
                <a:solidFill>
                  <a:srgbClr val="A9B7C6"/>
                </a:solidFill>
                <a:effectLst/>
                <a:latin typeface="Arial Unicode MS"/>
              </a:rPr>
              <a:t>distances = np.linalg.norm(known_encodings - face_encoding</a:t>
            </a:r>
            <a:r>
              <a:rPr kumimoji="0" lang="en-US" sz="1100" b="0" i="0" u="none" strike="noStrike" cap="none" normalizeH="0" baseline="0" dirty="0">
                <a:ln>
                  <a:noFill/>
                </a:ln>
                <a:solidFill>
                  <a:srgbClr val="CC7832"/>
                </a:solidFill>
                <a:effectLst/>
                <a:latin typeface="Arial Unicode MS"/>
              </a:rPr>
              <a:t>, </a:t>
            </a:r>
            <a:r>
              <a:rPr kumimoji="0" lang="en-US" sz="1100" b="0" i="0" u="none" strike="noStrike" cap="none" normalizeH="0" baseline="0" dirty="0">
                <a:ln>
                  <a:noFill/>
                </a:ln>
                <a:solidFill>
                  <a:srgbClr val="AA4926"/>
                </a:solidFill>
                <a:effectLst/>
                <a:latin typeface="Arial Unicode MS"/>
              </a:rPr>
              <a:t>axis</a:t>
            </a:r>
            <a:r>
              <a:rPr kumimoji="0" lang="en-US" sz="1100" b="0" i="0" u="none" strike="noStrike" cap="none" normalizeH="0" baseline="0" dirty="0">
                <a:ln>
                  <a:noFill/>
                </a:ln>
                <a:solidFill>
                  <a:srgbClr val="A9B7C6"/>
                </a:solidFill>
                <a:effectLst/>
                <a:latin typeface="Arial Unicode MS"/>
              </a:rPr>
              <a:t>=</a:t>
            </a:r>
            <a:r>
              <a:rPr kumimoji="0" lang="en-US" sz="1100" b="0" i="0" u="none" strike="noStrike" cap="none" normalizeH="0" baseline="0" dirty="0">
                <a:ln>
                  <a:noFill/>
                </a:ln>
                <a:solidFill>
                  <a:srgbClr val="6897BB"/>
                </a:solidFill>
                <a:effectLst/>
                <a:latin typeface="Arial Unicode MS"/>
              </a:rPr>
              <a:t>1</a:t>
            </a:r>
            <a:r>
              <a:rPr kumimoji="0" lang="en-US" sz="1100" b="0" i="0" u="none" strike="noStrike" cap="none" normalizeH="0" baseline="0" dirty="0">
                <a:ln>
                  <a:noFill/>
                </a:ln>
                <a:solidFill>
                  <a:srgbClr val="A9B7C6"/>
                </a:solidFill>
                <a:effectLst/>
                <a:latin typeface="Arial Unicode MS"/>
              </a:rPr>
              <a:t>)</a:t>
            </a:r>
            <a:br>
              <a:rPr kumimoji="0" lang="en-US" sz="1100" b="0" i="0" u="none" strike="noStrike" cap="none" normalizeH="0" baseline="0" dirty="0">
                <a:ln>
                  <a:noFill/>
                </a:ln>
                <a:solidFill>
                  <a:srgbClr val="A9B7C6"/>
                </a:solidFill>
                <a:effectLst/>
                <a:latin typeface="Arial Unicode MS"/>
              </a:rPr>
            </a:br>
            <a:br>
              <a:rPr kumimoji="0" lang="en-US" sz="1100" b="0" i="0" u="none" strike="noStrike" cap="none" normalizeH="0" baseline="0" dirty="0">
                <a:ln>
                  <a:noFill/>
                </a:ln>
                <a:solidFill>
                  <a:srgbClr val="A9B7C6"/>
                </a:solidFill>
                <a:effectLst/>
                <a:latin typeface="Arial Unicode MS"/>
              </a:rPr>
            </a:br>
            <a:r>
              <a:rPr kumimoji="0" lang="en-US" sz="1100" b="0" i="0" u="none" strike="noStrike" cap="none" normalizeH="0" baseline="0" dirty="0">
                <a:ln>
                  <a:noFill/>
                </a:ln>
                <a:solidFill>
                  <a:srgbClr val="A9B7C6"/>
                </a:solidFill>
                <a:effectLst/>
                <a:latin typeface="Arial Unicode MS"/>
              </a:rPr>
              <a:t>    </a:t>
            </a:r>
            <a:r>
              <a:rPr kumimoji="0" lang="en-US" sz="1100" b="0" i="0" u="none" strike="noStrike" cap="none" normalizeH="0" baseline="0" dirty="0">
                <a:ln>
                  <a:noFill/>
                </a:ln>
                <a:solidFill>
                  <a:srgbClr val="808080"/>
                </a:solidFill>
                <a:effectLst/>
                <a:latin typeface="Arial Unicode MS"/>
              </a:rPr>
              <a:t># Trả về danh sách khoảng cách giữa khuôn mặt mới và các khuôn mặt đã biết.</a:t>
            </a:r>
            <a:br>
              <a:rPr kumimoji="0" lang="en-US" sz="1100" b="0" i="0" u="none" strike="noStrike" cap="none" normalizeH="0" baseline="0" dirty="0">
                <a:ln>
                  <a:noFill/>
                </a:ln>
                <a:solidFill>
                  <a:srgbClr val="808080"/>
                </a:solidFill>
                <a:effectLst/>
                <a:latin typeface="Arial Unicode MS"/>
              </a:rPr>
            </a:br>
            <a:r>
              <a:rPr kumimoji="0" lang="en-US" sz="1100" b="0" i="0" u="none" strike="noStrike" cap="none" normalizeH="0" baseline="0" dirty="0">
                <a:ln>
                  <a:noFill/>
                </a:ln>
                <a:solidFill>
                  <a:srgbClr val="808080"/>
                </a:solidFill>
                <a:effectLst/>
                <a:latin typeface="Arial Unicode MS"/>
              </a:rPr>
              <a:t>    </a:t>
            </a:r>
            <a:r>
              <a:rPr kumimoji="0" lang="en-US" sz="1100" b="0" i="0" u="none" strike="noStrike" cap="none" normalizeH="0" baseline="0" dirty="0">
                <a:ln>
                  <a:noFill/>
                </a:ln>
                <a:solidFill>
                  <a:srgbClr val="CC7832"/>
                </a:solidFill>
                <a:effectLst/>
                <a:latin typeface="Arial Unicode MS"/>
              </a:rPr>
              <a:t>return </a:t>
            </a:r>
            <a:r>
              <a:rPr kumimoji="0" lang="en-US" sz="1100" b="0" i="0" u="none" strike="noStrike" cap="none" normalizeH="0" baseline="0" dirty="0">
                <a:ln>
                  <a:noFill/>
                </a:ln>
                <a:solidFill>
                  <a:srgbClr val="A9B7C6"/>
                </a:solidFill>
                <a:effectLst/>
                <a:latin typeface="Arial Unicode MS"/>
              </a:rPr>
              <a:t>distances</a:t>
            </a:r>
            <a:endParaRPr kumimoji="0" lang="en-US" sz="24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1033975" y="3833445"/>
            <a:ext cx="7078342" cy="923330"/>
          </a:xfrm>
          <a:prstGeom prst="rect">
            <a:avLst/>
          </a:prstGeom>
          <a:noFill/>
        </p:spPr>
        <p:txBody>
          <a:bodyPr wrap="square" rtlCol="0">
            <a:spAutoFit/>
          </a:bodyPr>
          <a:lstStyle/>
          <a:p>
            <a:r>
              <a:rPr lang="en-US" sz="1800" dirty="0">
                <a:solidFill>
                  <a:schemeClr val="tx2"/>
                </a:solidFill>
              </a:rPr>
              <a:t>Việc sử dụng hàm face_distance của thư viện face_recognition để nhận diện khuôn mặt chưa chắc đã đạt hiệu suất tốt nhất nên cần cải thiện bằng các mô hình ML khác nhau.</a:t>
            </a:r>
          </a:p>
        </p:txBody>
      </p:sp>
    </p:spTree>
    <p:extLst>
      <p:ext uri="{BB962C8B-B14F-4D97-AF65-F5344CB8AC3E}">
        <p14:creationId xmlns:p14="http://schemas.microsoft.com/office/powerpoint/2010/main" val="3848052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2319349" y="3594877"/>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KNN</a:t>
            </a:r>
            <a:endParaRPr dirty="0"/>
          </a:p>
        </p:txBody>
      </p:sp>
      <p:sp>
        <p:nvSpPr>
          <p:cNvPr id="116" name="Google Shape;116;p26"/>
          <p:cNvSpPr txBox="1">
            <a:spLocks noGrp="1"/>
          </p:cNvSpPr>
          <p:nvPr>
            <p:ph type="subTitle" idx="1"/>
          </p:nvPr>
        </p:nvSpPr>
        <p:spPr>
          <a:xfrm>
            <a:off x="2319348" y="3921827"/>
            <a:ext cx="2339100" cy="644700"/>
          </a:xfrm>
          <a:prstGeom prst="rect">
            <a:avLst/>
          </a:prstGeom>
        </p:spPr>
        <p:txBody>
          <a:bodyPr spcFirstLastPara="1" wrap="square" lIns="91425" tIns="91425" rIns="91425" bIns="91425" anchor="t" anchorCtr="0">
            <a:noAutofit/>
          </a:bodyPr>
          <a:lstStyle/>
          <a:p>
            <a:pPr marL="0" lvl="0" indent="0">
              <a:spcAft>
                <a:spcPts val="1600"/>
              </a:spcAft>
            </a:pPr>
            <a:r>
              <a:rPr lang="en" dirty="0"/>
              <a:t>k-Nearest Neighbor</a:t>
            </a:r>
            <a:endParaRPr dirty="0"/>
          </a:p>
        </p:txBody>
      </p:sp>
      <p:sp>
        <p:nvSpPr>
          <p:cNvPr id="117" name="Google Shape;117;p26"/>
          <p:cNvSpPr txBox="1">
            <a:spLocks noGrp="1"/>
          </p:cNvSpPr>
          <p:nvPr>
            <p:ph type="title" idx="2"/>
          </p:nvPr>
        </p:nvSpPr>
        <p:spPr>
          <a:xfrm>
            <a:off x="4778748" y="2163408"/>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LDA</a:t>
            </a:r>
            <a:endParaRPr dirty="0"/>
          </a:p>
        </p:txBody>
      </p:sp>
      <p:sp>
        <p:nvSpPr>
          <p:cNvPr id="118" name="Google Shape;118;p26"/>
          <p:cNvSpPr txBox="1">
            <a:spLocks noGrp="1"/>
          </p:cNvSpPr>
          <p:nvPr>
            <p:ph type="subTitle" idx="3"/>
          </p:nvPr>
        </p:nvSpPr>
        <p:spPr>
          <a:xfrm>
            <a:off x="4778748" y="2490383"/>
            <a:ext cx="2339100" cy="644700"/>
          </a:xfrm>
          <a:prstGeom prst="rect">
            <a:avLst/>
          </a:prstGeom>
        </p:spPr>
        <p:txBody>
          <a:bodyPr spcFirstLastPara="1" wrap="square" lIns="91425" tIns="91425" rIns="91425" bIns="91425" anchor="t" anchorCtr="0">
            <a:noAutofit/>
          </a:bodyPr>
          <a:lstStyle/>
          <a:p>
            <a:pPr marL="0" lvl="0" indent="0">
              <a:spcAft>
                <a:spcPts val="1600"/>
              </a:spcAft>
            </a:pPr>
            <a:r>
              <a:rPr lang="en-US" dirty="0"/>
              <a:t>Linear Discriminant Analysis</a:t>
            </a:r>
            <a:endParaRPr dirty="0"/>
          </a:p>
        </p:txBody>
      </p:sp>
      <p:sp>
        <p:nvSpPr>
          <p:cNvPr id="119" name="Google Shape;119;p26"/>
          <p:cNvSpPr txBox="1">
            <a:spLocks noGrp="1"/>
          </p:cNvSpPr>
          <p:nvPr>
            <p:ph type="title" idx="4"/>
          </p:nvPr>
        </p:nvSpPr>
        <p:spPr>
          <a:xfrm>
            <a:off x="1453449" y="2196872"/>
            <a:ext cx="2339100" cy="421500"/>
          </a:xfrm>
          <a:prstGeom prst="rect">
            <a:avLst/>
          </a:prstGeom>
        </p:spPr>
        <p:txBody>
          <a:bodyPr spcFirstLastPara="1" wrap="square" lIns="91425" tIns="91425" rIns="91425" bIns="91425" anchor="ctr" anchorCtr="0">
            <a:noAutofit/>
          </a:bodyPr>
          <a:lstStyle/>
          <a:p>
            <a:pPr lvl="0"/>
            <a:r>
              <a:rPr lang="en" dirty="0"/>
              <a:t>PCA</a:t>
            </a:r>
            <a:endParaRPr dirty="0"/>
          </a:p>
        </p:txBody>
      </p:sp>
      <p:sp>
        <p:nvSpPr>
          <p:cNvPr id="120" name="Google Shape;120;p26"/>
          <p:cNvSpPr txBox="1">
            <a:spLocks noGrp="1"/>
          </p:cNvSpPr>
          <p:nvPr>
            <p:ph type="subTitle" idx="5"/>
          </p:nvPr>
        </p:nvSpPr>
        <p:spPr>
          <a:xfrm>
            <a:off x="1453448" y="2523822"/>
            <a:ext cx="2339100" cy="644700"/>
          </a:xfrm>
          <a:prstGeom prst="rect">
            <a:avLst/>
          </a:prstGeom>
        </p:spPr>
        <p:txBody>
          <a:bodyPr spcFirstLastPara="1" wrap="square" lIns="91425" tIns="91425" rIns="91425" bIns="91425" anchor="t" anchorCtr="0">
            <a:noAutofit/>
          </a:bodyPr>
          <a:lstStyle/>
          <a:p>
            <a:pPr marL="0" lvl="0" indent="0">
              <a:lnSpc>
                <a:spcPct val="100000"/>
              </a:lnSpc>
              <a:spcAft>
                <a:spcPts val="1600"/>
              </a:spcAft>
            </a:pPr>
            <a:r>
              <a:rPr lang="en" dirty="0"/>
              <a:t>Principal Component Analysis</a:t>
            </a:r>
            <a:endParaRPr dirty="0"/>
          </a:p>
        </p:txBody>
      </p:sp>
      <p:sp>
        <p:nvSpPr>
          <p:cNvPr id="121" name="Google Shape;121;p26"/>
          <p:cNvSpPr txBox="1">
            <a:spLocks noGrp="1"/>
          </p:cNvSpPr>
          <p:nvPr>
            <p:ph type="title" idx="6"/>
          </p:nvPr>
        </p:nvSpPr>
        <p:spPr>
          <a:xfrm>
            <a:off x="6033836" y="3586227"/>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MLD, SGD, SVM</a:t>
            </a:r>
            <a:endParaRPr dirty="0"/>
          </a:p>
        </p:txBody>
      </p:sp>
      <p:sp>
        <p:nvSpPr>
          <p:cNvPr id="122" name="Google Shape;122;p26"/>
          <p:cNvSpPr txBox="1">
            <a:spLocks noGrp="1"/>
          </p:cNvSpPr>
          <p:nvPr>
            <p:ph type="subTitle" idx="7"/>
          </p:nvPr>
        </p:nvSpPr>
        <p:spPr>
          <a:xfrm>
            <a:off x="6033836" y="3913202"/>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a:t>Các loại mô hình ML khác</a:t>
            </a:r>
            <a:endParaRPr dirty="0"/>
          </a:p>
        </p:txBody>
      </p:sp>
      <p:sp>
        <p:nvSpPr>
          <p:cNvPr id="123" name="Google Shape;123;p26"/>
          <p:cNvSpPr txBox="1">
            <a:spLocks noGrp="1"/>
          </p:cNvSpPr>
          <p:nvPr>
            <p:ph type="title" idx="8"/>
          </p:nvPr>
        </p:nvSpPr>
        <p:spPr>
          <a:xfrm>
            <a:off x="644473" y="2483722"/>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24" name="Google Shape;124;p26"/>
          <p:cNvSpPr txBox="1">
            <a:spLocks noGrp="1"/>
          </p:cNvSpPr>
          <p:nvPr>
            <p:ph type="title" idx="9"/>
          </p:nvPr>
        </p:nvSpPr>
        <p:spPr>
          <a:xfrm>
            <a:off x="1511973" y="3872602"/>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125" name="Google Shape;125;p26"/>
          <p:cNvSpPr txBox="1">
            <a:spLocks noGrp="1"/>
          </p:cNvSpPr>
          <p:nvPr>
            <p:ph type="title" idx="13"/>
          </p:nvPr>
        </p:nvSpPr>
        <p:spPr>
          <a:xfrm>
            <a:off x="5237261" y="3891777"/>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26" name="Google Shape;126;p26"/>
          <p:cNvSpPr txBox="1">
            <a:spLocks noGrp="1"/>
          </p:cNvSpPr>
          <p:nvPr>
            <p:ph type="title" idx="14"/>
          </p:nvPr>
        </p:nvSpPr>
        <p:spPr>
          <a:xfrm>
            <a:off x="3982173" y="2427358"/>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127" name="Google Shape;127;p26"/>
          <p:cNvCxnSpPr/>
          <p:nvPr/>
        </p:nvCxnSpPr>
        <p:spPr>
          <a:xfrm>
            <a:off x="1320674" y="2388837"/>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8" name="Google Shape;128;p26"/>
          <p:cNvCxnSpPr/>
          <p:nvPr/>
        </p:nvCxnSpPr>
        <p:spPr>
          <a:xfrm>
            <a:off x="4658449" y="2328373"/>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9" name="Google Shape;129;p26"/>
          <p:cNvCxnSpPr/>
          <p:nvPr/>
        </p:nvCxnSpPr>
        <p:spPr>
          <a:xfrm>
            <a:off x="5913536" y="3777560"/>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30" name="Google Shape;130;p26"/>
          <p:cNvCxnSpPr/>
          <p:nvPr/>
        </p:nvCxnSpPr>
        <p:spPr>
          <a:xfrm>
            <a:off x="2188174" y="3762480"/>
            <a:ext cx="0" cy="630600"/>
          </a:xfrm>
          <a:prstGeom prst="straightConnector1">
            <a:avLst/>
          </a:prstGeom>
          <a:noFill/>
          <a:ln w="19050" cap="flat" cmpd="sng">
            <a:solidFill>
              <a:srgbClr val="F3F3F3"/>
            </a:solidFill>
            <a:prstDash val="solid"/>
            <a:round/>
            <a:headEnd type="oval" w="med" len="med"/>
            <a:tailEnd type="oval" w="med" len="med"/>
          </a:ln>
        </p:spPr>
      </p:cxnSp>
      <p:sp>
        <p:nvSpPr>
          <p:cNvPr id="18" name="Google Shape;109;p25"/>
          <p:cNvSpPr txBox="1">
            <a:spLocks/>
          </p:cNvSpPr>
          <p:nvPr/>
        </p:nvSpPr>
        <p:spPr>
          <a:xfrm>
            <a:off x="644473" y="27606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ctr"/>
            <a:r>
              <a:rPr lang="en-US" sz="3000" dirty="0"/>
              <a:t>Phát triển thuật toán</a:t>
            </a:r>
          </a:p>
        </p:txBody>
      </p:sp>
      <p:sp>
        <p:nvSpPr>
          <p:cNvPr id="19" name="Google Shape;109;p25"/>
          <p:cNvSpPr txBox="1">
            <a:spLocks/>
          </p:cNvSpPr>
          <p:nvPr/>
        </p:nvSpPr>
        <p:spPr>
          <a:xfrm>
            <a:off x="430173" y="880452"/>
            <a:ext cx="8163812" cy="994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marL="342900" indent="-342900">
              <a:buFont typeface="Arial" panose="020B0604020202020204" pitchFamily="34" charset="0"/>
              <a:buChar char="•"/>
            </a:pPr>
            <a:r>
              <a:rPr lang="en-US" dirty="0"/>
              <a:t>Thực hiện giảm chiều dữ liệu – PP PCA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Sử dụng các mô hình Machine Learning cải thiện hiệu xuất: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r>
              <a:rPr lang="en" dirty="0"/>
              <a:t>Giảm chiều dữ liệu - Phương pháp PCA</a:t>
            </a:r>
            <a:endParaRPr lang="vi-VN" dirty="0"/>
          </a:p>
        </p:txBody>
      </p:sp>
      <p:sp>
        <p:nvSpPr>
          <p:cNvPr id="1753" name="Google Shape;1753;p44"/>
          <p:cNvSpPr txBox="1">
            <a:spLocks noGrp="1"/>
          </p:cNvSpPr>
          <p:nvPr>
            <p:ph type="subTitle" idx="4294967295"/>
          </p:nvPr>
        </p:nvSpPr>
        <p:spPr>
          <a:xfrm flipH="1">
            <a:off x="5080001" y="1552348"/>
            <a:ext cx="3227100" cy="2578749"/>
          </a:xfrm>
          <a:prstGeom prst="rect">
            <a:avLst/>
          </a:prstGeom>
        </p:spPr>
        <p:txBody>
          <a:bodyPr spcFirstLastPara="1" wrap="square" lIns="91425" tIns="274300" rIns="91425" bIns="91425" anchor="ctr" anchorCtr="0">
            <a:noAutofit/>
          </a:bodyPr>
          <a:lstStyle/>
          <a:p>
            <a:pPr>
              <a:lnSpc>
                <a:spcPct val="114999"/>
              </a:lnSpc>
              <a:buNone/>
            </a:pPr>
            <a:r>
              <a:rPr lang="en" b="1" dirty="0"/>
              <a:t>PCA( Principal Component Analysis) : </a:t>
            </a:r>
            <a:r>
              <a:rPr lang="en" b="1" dirty="0" err="1"/>
              <a:t>là</a:t>
            </a:r>
            <a:r>
              <a:rPr lang="en" b="1" dirty="0"/>
              <a:t> </a:t>
            </a:r>
            <a:r>
              <a:rPr lang="en" b="1" dirty="0" err="1"/>
              <a:t>phương</a:t>
            </a:r>
            <a:r>
              <a:rPr lang="en" b="1" dirty="0"/>
              <a:t> </a:t>
            </a:r>
            <a:r>
              <a:rPr lang="en" b="1" dirty="0" err="1"/>
              <a:t>pháp</a:t>
            </a:r>
            <a:r>
              <a:rPr lang="en" b="1" dirty="0"/>
              <a:t> </a:t>
            </a:r>
            <a:r>
              <a:rPr lang="en" b="1" dirty="0" err="1"/>
              <a:t>chọn</a:t>
            </a:r>
            <a:r>
              <a:rPr lang="en" b="1" dirty="0"/>
              <a:t> </a:t>
            </a:r>
            <a:r>
              <a:rPr lang="en" b="1" dirty="0" err="1"/>
              <a:t>ra</a:t>
            </a:r>
            <a:r>
              <a:rPr lang="en" b="1" dirty="0"/>
              <a:t> </a:t>
            </a:r>
            <a:r>
              <a:rPr lang="en" b="1" dirty="0" err="1"/>
              <a:t>những</a:t>
            </a:r>
            <a:r>
              <a:rPr lang="en" b="1" dirty="0"/>
              <a:t> </a:t>
            </a:r>
            <a:r>
              <a:rPr lang="en" b="1" dirty="0" err="1"/>
              <a:t>đặt</a:t>
            </a:r>
            <a:r>
              <a:rPr lang="en" b="1" dirty="0"/>
              <a:t> </a:t>
            </a:r>
            <a:r>
              <a:rPr lang="en" b="1" dirty="0" err="1"/>
              <a:t>trưng</a:t>
            </a:r>
            <a:r>
              <a:rPr lang="en" b="1" dirty="0"/>
              <a:t> </a:t>
            </a:r>
            <a:r>
              <a:rPr lang="en" b="1" dirty="0" err="1"/>
              <a:t>quan</a:t>
            </a:r>
            <a:r>
              <a:rPr lang="en" b="1" dirty="0"/>
              <a:t> </a:t>
            </a:r>
            <a:r>
              <a:rPr lang="en" b="1" dirty="0" err="1"/>
              <a:t>trọng</a:t>
            </a:r>
            <a:r>
              <a:rPr lang="en" b="1" dirty="0"/>
              <a:t> </a:t>
            </a:r>
          </a:p>
          <a:p>
            <a:pPr>
              <a:lnSpc>
                <a:spcPct val="114999"/>
              </a:lnSpc>
              <a:buNone/>
            </a:pPr>
            <a:endParaRPr lang="en" b="1" dirty="0"/>
          </a:p>
          <a:p>
            <a:pPr>
              <a:lnSpc>
                <a:spcPct val="114999"/>
              </a:lnSpc>
              <a:buNone/>
            </a:pPr>
            <a:r>
              <a:rPr lang="en" b="1" dirty="0"/>
              <a:t>Ma </a:t>
            </a:r>
            <a:r>
              <a:rPr lang="en" b="1" dirty="0" err="1"/>
              <a:t>trận</a:t>
            </a:r>
            <a:r>
              <a:rPr lang="en" b="1" dirty="0"/>
              <a:t> </a:t>
            </a:r>
            <a:r>
              <a:rPr lang="en" b="1" dirty="0" err="1"/>
              <a:t>đặt</a:t>
            </a:r>
            <a:r>
              <a:rPr lang="en" b="1" dirty="0"/>
              <a:t> </a:t>
            </a:r>
            <a:r>
              <a:rPr lang="en" b="1" dirty="0" err="1"/>
              <a:t>trưng</a:t>
            </a:r>
            <a:r>
              <a:rPr lang="en" b="1" dirty="0"/>
              <a:t> </a:t>
            </a:r>
            <a:r>
              <a:rPr lang="en" b="1" dirty="0" err="1"/>
              <a:t>hiện</a:t>
            </a:r>
            <a:r>
              <a:rPr lang="en" b="1" dirty="0"/>
              <a:t> </a:t>
            </a:r>
            <a:r>
              <a:rPr lang="en" b="1" dirty="0" err="1"/>
              <a:t>tại</a:t>
            </a:r>
            <a:r>
              <a:rPr lang="en" b="1" dirty="0"/>
              <a:t> </a:t>
            </a:r>
            <a:r>
              <a:rPr lang="en" b="1" dirty="0" err="1"/>
              <a:t>của</a:t>
            </a:r>
            <a:r>
              <a:rPr lang="en" b="1" dirty="0"/>
              <a:t> </a:t>
            </a:r>
            <a:r>
              <a:rPr lang="en" b="1" dirty="0" err="1"/>
              <a:t>các</a:t>
            </a:r>
            <a:r>
              <a:rPr lang="en" b="1" dirty="0"/>
              <a:t> </a:t>
            </a:r>
            <a:r>
              <a:rPr lang="en" b="1" dirty="0" err="1"/>
              <a:t>ảnh</a:t>
            </a:r>
            <a:r>
              <a:rPr lang="en" b="1" dirty="0"/>
              <a:t> </a:t>
            </a:r>
            <a:r>
              <a:rPr lang="en" b="1" dirty="0" err="1"/>
              <a:t>là</a:t>
            </a:r>
            <a:r>
              <a:rPr lang="en" b="1" dirty="0"/>
              <a:t> ma </a:t>
            </a:r>
            <a:r>
              <a:rPr lang="en" b="1" dirty="0" err="1"/>
              <a:t>trận</a:t>
            </a:r>
            <a:r>
              <a:rPr lang="en" b="1" dirty="0"/>
              <a:t> 1 x 128 (</a:t>
            </a:r>
            <a:r>
              <a:rPr lang="en" b="1" dirty="0" err="1"/>
              <a:t>vẫn</a:t>
            </a:r>
            <a:r>
              <a:rPr lang="en" b="1" dirty="0"/>
              <a:t> </a:t>
            </a:r>
            <a:r>
              <a:rPr lang="en" b="1" dirty="0" err="1"/>
              <a:t>còn</a:t>
            </a:r>
            <a:r>
              <a:rPr lang="en" b="1" dirty="0"/>
              <a:t> </a:t>
            </a:r>
            <a:r>
              <a:rPr lang="en" b="1" dirty="0" err="1"/>
              <a:t>khá</a:t>
            </a:r>
            <a:r>
              <a:rPr lang="en" b="1" dirty="0"/>
              <a:t> </a:t>
            </a:r>
            <a:r>
              <a:rPr lang="en" b="1" dirty="0" err="1"/>
              <a:t>lớn</a:t>
            </a:r>
            <a:r>
              <a:rPr lang="en" b="1" dirty="0"/>
              <a:t>)</a:t>
            </a:r>
            <a:endParaRPr lang="vi-VN" dirty="0"/>
          </a:p>
          <a:p>
            <a:pPr>
              <a:lnSpc>
                <a:spcPct val="114999"/>
              </a:lnSpc>
              <a:buNone/>
            </a:pPr>
            <a:endParaRPr lang="en" b="1" dirty="0"/>
          </a:p>
          <a:p>
            <a:pPr marL="0" indent="0">
              <a:lnSpc>
                <a:spcPct val="100000"/>
              </a:lnSpc>
              <a:spcAft>
                <a:spcPts val="1600"/>
              </a:spcAft>
              <a:buNone/>
            </a:pPr>
            <a:endParaRPr lang="en" sz="1600" dirty="0"/>
          </a:p>
        </p:txBody>
      </p:sp>
      <p:cxnSp>
        <p:nvCxnSpPr>
          <p:cNvPr id="1754" name="Google Shape;1754;p44"/>
          <p:cNvCxnSpPr/>
          <p:nvPr/>
        </p:nvCxnSpPr>
        <p:spPr>
          <a:xfrm>
            <a:off x="4572100" y="2477900"/>
            <a:ext cx="0" cy="630600"/>
          </a:xfrm>
          <a:prstGeom prst="straightConnector1">
            <a:avLst/>
          </a:prstGeom>
          <a:noFill/>
          <a:ln w="19050" cap="flat" cmpd="sng">
            <a:solidFill>
              <a:srgbClr val="F3F3F3"/>
            </a:solidFill>
            <a:prstDash val="solid"/>
            <a:round/>
            <a:headEnd type="oval" w="med" len="med"/>
            <a:tailEnd type="oval" w="med" len="med"/>
          </a:ln>
        </p:spPr>
      </p:cxnSp>
      <p:grpSp>
        <p:nvGrpSpPr>
          <p:cNvPr id="11" name="Google Shape;1745;p44">
            <a:extLst>
              <a:ext uri="{FF2B5EF4-FFF2-40B4-BE49-F238E27FC236}">
                <a16:creationId xmlns:a16="http://schemas.microsoft.com/office/drawing/2014/main" id="{FCF397B0-DE87-4403-7CC1-F721DC62BBA1}"/>
              </a:ext>
            </a:extLst>
          </p:cNvPr>
          <p:cNvGrpSpPr/>
          <p:nvPr/>
        </p:nvGrpSpPr>
        <p:grpSpPr>
          <a:xfrm>
            <a:off x="656395" y="1676344"/>
            <a:ext cx="3533290" cy="2691053"/>
            <a:chOff x="3578510" y="1419647"/>
            <a:chExt cx="4021500" cy="3062887"/>
          </a:xfrm>
        </p:grpSpPr>
        <p:sp>
          <p:nvSpPr>
            <p:cNvPr id="5" name="Google Shape;1746;p44">
              <a:extLst>
                <a:ext uri="{FF2B5EF4-FFF2-40B4-BE49-F238E27FC236}">
                  <a16:creationId xmlns:a16="http://schemas.microsoft.com/office/drawing/2014/main" id="{0E12E3FA-B317-1F6C-8BE6-9DE10762049C}"/>
                </a:ext>
              </a:extLst>
            </p:cNvPr>
            <p:cNvSpPr/>
            <p:nvPr/>
          </p:nvSpPr>
          <p:spPr>
            <a:xfrm>
              <a:off x="3716658" y="1548119"/>
              <a:ext cx="3748500" cy="22857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47;p44">
              <a:extLst>
                <a:ext uri="{FF2B5EF4-FFF2-40B4-BE49-F238E27FC236}">
                  <a16:creationId xmlns:a16="http://schemas.microsoft.com/office/drawing/2014/main" id="{109B52C2-4460-4A5F-898D-455637BF6E89}"/>
                </a:ext>
              </a:extLst>
            </p:cNvPr>
            <p:cNvSpPr/>
            <p:nvPr/>
          </p:nvSpPr>
          <p:spPr>
            <a:xfrm>
              <a:off x="3578510" y="1419647"/>
              <a:ext cx="4021500" cy="2544300"/>
            </a:xfrm>
            <a:prstGeom prst="roundRect">
              <a:avLst>
                <a:gd name="adj" fmla="val 3857"/>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748;p44">
              <a:extLst>
                <a:ext uri="{FF2B5EF4-FFF2-40B4-BE49-F238E27FC236}">
                  <a16:creationId xmlns:a16="http://schemas.microsoft.com/office/drawing/2014/main" id="{113674DA-2E6D-AF25-F539-8D5B409837F8}"/>
                </a:ext>
              </a:extLst>
            </p:cNvPr>
            <p:cNvGrpSpPr/>
            <p:nvPr/>
          </p:nvGrpSpPr>
          <p:grpSpPr>
            <a:xfrm>
              <a:off x="3605853" y="1447364"/>
              <a:ext cx="3966900" cy="3035170"/>
              <a:chOff x="3605853" y="1447364"/>
              <a:chExt cx="3966900" cy="3035170"/>
            </a:xfrm>
          </p:grpSpPr>
          <p:sp>
            <p:nvSpPr>
              <p:cNvPr id="9" name="Google Shape;1749;p44">
                <a:extLst>
                  <a:ext uri="{FF2B5EF4-FFF2-40B4-BE49-F238E27FC236}">
                    <a16:creationId xmlns:a16="http://schemas.microsoft.com/office/drawing/2014/main" id="{E182A65C-5213-AA59-68DA-D6EF061C8EDF}"/>
                  </a:ext>
                </a:extLst>
              </p:cNvPr>
              <p:cNvSpPr/>
              <p:nvPr/>
            </p:nvSpPr>
            <p:spPr>
              <a:xfrm>
                <a:off x="3605853" y="1447364"/>
                <a:ext cx="3966900" cy="2488800"/>
              </a:xfrm>
              <a:prstGeom prst="roundRect">
                <a:avLst>
                  <a:gd name="adj" fmla="val 3282"/>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0;p44">
                <a:extLst>
                  <a:ext uri="{FF2B5EF4-FFF2-40B4-BE49-F238E27FC236}">
                    <a16:creationId xmlns:a16="http://schemas.microsoft.com/office/drawing/2014/main" id="{62F44342-9E1F-1542-BD50-7E25D12B1BF2}"/>
                  </a:ext>
                </a:extLst>
              </p:cNvPr>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8" name="Google Shape;1751;p44">
              <a:extLst>
                <a:ext uri="{FF2B5EF4-FFF2-40B4-BE49-F238E27FC236}">
                  <a16:creationId xmlns:a16="http://schemas.microsoft.com/office/drawing/2014/main" id="{C4EEF6AD-DABA-DE83-EB70-95C8C2AD9CCA}"/>
                </a:ext>
              </a:extLst>
            </p:cNvPr>
            <p:cNvCxnSpPr/>
            <p:nvPr/>
          </p:nvCxnSpPr>
          <p:spPr>
            <a:xfrm>
              <a:off x="4915750" y="4433452"/>
              <a:ext cx="1353300" cy="0"/>
            </a:xfrm>
            <a:prstGeom prst="straightConnector1">
              <a:avLst/>
            </a:prstGeom>
            <a:noFill/>
            <a:ln w="19050" cap="flat" cmpd="sng">
              <a:solidFill>
                <a:srgbClr val="F3F3F3"/>
              </a:solidFill>
              <a:prstDash val="solid"/>
              <a:round/>
              <a:headEnd type="none" w="med" len="med"/>
              <a:tailEnd type="none" w="med" len="med"/>
            </a:ln>
          </p:spPr>
        </p:cxnSp>
      </p:grpSp>
      <p:pic>
        <p:nvPicPr>
          <p:cNvPr id="14" name="Hình ảnh 14" descr="Ảnh có chứa biểu đồ&#10;&#10;Mô tả được tự động tạo">
            <a:extLst>
              <a:ext uri="{FF2B5EF4-FFF2-40B4-BE49-F238E27FC236}">
                <a16:creationId xmlns:a16="http://schemas.microsoft.com/office/drawing/2014/main" id="{3D4795C4-AC14-89CB-77CC-59C43329CA94}"/>
              </a:ext>
            </a:extLst>
          </p:cNvPr>
          <p:cNvPicPr>
            <a:picLocks noChangeAspect="1"/>
          </p:cNvPicPr>
          <p:nvPr/>
        </p:nvPicPr>
        <p:blipFill>
          <a:blip r:embed="rId3"/>
          <a:stretch>
            <a:fillRect/>
          </a:stretch>
        </p:blipFill>
        <p:spPr>
          <a:xfrm>
            <a:off x="795787" y="1817228"/>
            <a:ext cx="3282350" cy="1961931"/>
          </a:xfrm>
          <a:prstGeom prst="rect">
            <a:avLst/>
          </a:prstGeom>
        </p:spPr>
      </p:pic>
    </p:spTree>
    <p:extLst>
      <p:ext uri="{BB962C8B-B14F-4D97-AF65-F5344CB8AC3E}">
        <p14:creationId xmlns:p14="http://schemas.microsoft.com/office/powerpoint/2010/main" val="1179084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r>
              <a:rPr lang="en" dirty="0"/>
              <a:t>Các </a:t>
            </a:r>
            <a:r>
              <a:rPr lang="en" dirty="0" err="1"/>
              <a:t>bước</a:t>
            </a:r>
            <a:r>
              <a:rPr lang="en" dirty="0"/>
              <a:t> </a:t>
            </a:r>
            <a:r>
              <a:rPr lang="en" dirty="0" err="1"/>
              <a:t>của</a:t>
            </a:r>
            <a:r>
              <a:rPr lang="en" dirty="0"/>
              <a:t> PCA</a:t>
            </a:r>
            <a:endParaRPr lang="vi-VN" dirty="0"/>
          </a:p>
        </p:txBody>
      </p:sp>
      <p:sp>
        <p:nvSpPr>
          <p:cNvPr id="653" name="Google Shape;653;p34"/>
          <p:cNvSpPr/>
          <p:nvPr/>
        </p:nvSpPr>
        <p:spPr>
          <a:xfrm>
            <a:off x="4115925" y="1594922"/>
            <a:ext cx="912300" cy="9123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a:off x="4285725" y="1764722"/>
            <a:ext cx="572700" cy="572700"/>
          </a:xfrm>
          <a:prstGeom prst="rect">
            <a:avLst/>
          </a:prstGeom>
          <a:solidFill>
            <a:srgbClr val="F3F3F3"/>
          </a:solid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4385488" y="1825760"/>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rgbClr val="0C3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34"/>
          <p:cNvGrpSpPr/>
          <p:nvPr/>
        </p:nvGrpSpPr>
        <p:grpSpPr>
          <a:xfrm>
            <a:off x="5567955" y="2607946"/>
            <a:ext cx="266197" cy="249155"/>
            <a:chOff x="1507342" y="1024774"/>
            <a:chExt cx="399216" cy="373658"/>
          </a:xfrm>
        </p:grpSpPr>
        <p:sp>
          <p:nvSpPr>
            <p:cNvPr id="661" name="Google Shape;661;p34"/>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4"/>
          <p:cNvSpPr/>
          <p:nvPr/>
        </p:nvSpPr>
        <p:spPr>
          <a:xfrm>
            <a:off x="3303861" y="1247053"/>
            <a:ext cx="283071" cy="245141"/>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5586942" y="1255497"/>
            <a:ext cx="228224" cy="228239"/>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3314557" y="2616316"/>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txBox="1">
            <a:spLocks noGrp="1"/>
          </p:cNvSpPr>
          <p:nvPr>
            <p:ph type="subTitle" idx="4294967295"/>
          </p:nvPr>
        </p:nvSpPr>
        <p:spPr>
          <a:xfrm flipH="1">
            <a:off x="861825" y="1524082"/>
            <a:ext cx="2234400" cy="365100"/>
          </a:xfrm>
          <a:prstGeom prst="rect">
            <a:avLst/>
          </a:prstGeom>
        </p:spPr>
        <p:txBody>
          <a:bodyPr spcFirstLastPara="1" wrap="square" lIns="91425" tIns="91425" rIns="91425" bIns="91425" anchor="ctr" anchorCtr="0">
            <a:noAutofit/>
          </a:bodyPr>
          <a:lstStyle/>
          <a:p>
            <a:pPr marL="0" indent="0" algn="r">
              <a:lnSpc>
                <a:spcPct val="100000"/>
              </a:lnSpc>
              <a:spcAft>
                <a:spcPts val="1600"/>
              </a:spcAft>
              <a:buNone/>
            </a:pPr>
            <a:r>
              <a:rPr lang="en" sz="1800" b="1" dirty="0" err="1">
                <a:ea typeface="Rajdhani"/>
                <a:cs typeface="Rajdhani"/>
                <a:sym typeface="Rajdhani"/>
              </a:rPr>
              <a:t>Tính</a:t>
            </a:r>
            <a:r>
              <a:rPr lang="en" sz="1800" b="1" dirty="0">
                <a:ea typeface="Rajdhani"/>
                <a:cs typeface="Rajdhani"/>
                <a:sym typeface="Rajdhani"/>
              </a:rPr>
              <a:t> </a:t>
            </a:r>
            <a:r>
              <a:rPr lang="en" sz="1800" b="1" dirty="0" err="1">
                <a:ea typeface="Rajdhani"/>
                <a:cs typeface="Rajdhani"/>
                <a:sym typeface="Rajdhani"/>
              </a:rPr>
              <a:t>toán</a:t>
            </a:r>
            <a:r>
              <a:rPr lang="en" sz="1800" b="1" dirty="0">
                <a:ea typeface="Rajdhani"/>
                <a:cs typeface="Rajdhani"/>
                <a:sym typeface="Rajdhani"/>
              </a:rPr>
              <a:t> ma </a:t>
            </a:r>
            <a:r>
              <a:rPr lang="en" sz="1800" b="1" dirty="0" err="1">
                <a:ea typeface="Rajdhani"/>
                <a:cs typeface="Rajdhani"/>
                <a:sym typeface="Rajdhani"/>
              </a:rPr>
              <a:t>trận</a:t>
            </a:r>
            <a:r>
              <a:rPr lang="en" sz="1800" b="1" dirty="0">
                <a:ea typeface="Rajdhani"/>
                <a:cs typeface="Rajdhani"/>
                <a:sym typeface="Rajdhani"/>
              </a:rPr>
              <a:t> </a:t>
            </a:r>
            <a:r>
              <a:rPr lang="en" sz="1800" b="1" dirty="0" err="1">
                <a:ea typeface="Rajdhani"/>
                <a:cs typeface="Rajdhani"/>
                <a:sym typeface="Rajdhani"/>
              </a:rPr>
              <a:t>hiệp</a:t>
            </a:r>
            <a:r>
              <a:rPr lang="en" sz="1800" b="1" dirty="0">
                <a:ea typeface="Rajdhani"/>
                <a:cs typeface="Rajdhani"/>
                <a:sym typeface="Rajdhani"/>
              </a:rPr>
              <a:t> </a:t>
            </a:r>
            <a:r>
              <a:rPr lang="en" sz="1800" b="1" dirty="0" err="1">
                <a:ea typeface="Rajdhani"/>
                <a:cs typeface="Rajdhani"/>
                <a:sym typeface="Rajdhani"/>
              </a:rPr>
              <a:t>phương</a:t>
            </a:r>
            <a:r>
              <a:rPr lang="en" sz="1800" b="1" dirty="0">
                <a:ea typeface="Rajdhani"/>
                <a:cs typeface="Rajdhani"/>
                <a:sym typeface="Rajdhani"/>
              </a:rPr>
              <a:t> </a:t>
            </a:r>
            <a:r>
              <a:rPr lang="en" sz="1800" b="1" dirty="0" err="1">
                <a:ea typeface="Rajdhani"/>
                <a:cs typeface="Rajdhani"/>
                <a:sym typeface="Rajdhani"/>
              </a:rPr>
              <a:t>sai</a:t>
            </a:r>
            <a:r>
              <a:rPr lang="en" sz="1800" b="1" dirty="0">
                <a:ea typeface="Rajdhani"/>
                <a:cs typeface="Rajdhani"/>
                <a:sym typeface="Rajdhani"/>
              </a:rPr>
              <a:t>:</a:t>
            </a:r>
            <a:endParaRPr sz="1800" b="1" dirty="0">
              <a:latin typeface="Rajdhani"/>
              <a:ea typeface="Rajdhani"/>
              <a:cs typeface="Rajdhani"/>
              <a:sym typeface="Rajdhani"/>
            </a:endParaRPr>
          </a:p>
        </p:txBody>
      </p:sp>
      <p:sp>
        <p:nvSpPr>
          <p:cNvPr id="667" name="Google Shape;667;p34"/>
          <p:cNvSpPr txBox="1">
            <a:spLocks noGrp="1"/>
          </p:cNvSpPr>
          <p:nvPr>
            <p:ph type="subTitle" idx="4294967295"/>
          </p:nvPr>
        </p:nvSpPr>
        <p:spPr>
          <a:xfrm flipH="1">
            <a:off x="6087375" y="1642698"/>
            <a:ext cx="2194800" cy="365100"/>
          </a:xfrm>
          <a:prstGeom prst="rect">
            <a:avLst/>
          </a:prstGeom>
        </p:spPr>
        <p:txBody>
          <a:bodyPr spcFirstLastPara="1" wrap="square" lIns="91425" tIns="91425" rIns="91425" bIns="91425" anchor="ctr" anchorCtr="0">
            <a:noAutofit/>
          </a:bodyPr>
          <a:lstStyle/>
          <a:p>
            <a:pPr marL="0" indent="0">
              <a:lnSpc>
                <a:spcPct val="100000"/>
              </a:lnSpc>
              <a:spcAft>
                <a:spcPts val="1600"/>
              </a:spcAft>
              <a:buNone/>
            </a:pPr>
            <a:r>
              <a:rPr lang="en" sz="1800" b="1" dirty="0" err="1">
                <a:cs typeface="Rajdhani"/>
                <a:sym typeface="Rajdhani"/>
              </a:rPr>
              <a:t>Lựa</a:t>
            </a:r>
            <a:r>
              <a:rPr lang="en" sz="1800" b="1" dirty="0">
                <a:cs typeface="Rajdhani"/>
                <a:sym typeface="Rajdhani"/>
              </a:rPr>
              <a:t> </a:t>
            </a:r>
            <a:r>
              <a:rPr lang="en" sz="1800" b="1" dirty="0" err="1">
                <a:cs typeface="Rajdhani"/>
                <a:sym typeface="Rajdhani"/>
              </a:rPr>
              <a:t>chọn</a:t>
            </a:r>
            <a:r>
              <a:rPr lang="en" sz="1800" b="1" dirty="0">
                <a:cs typeface="Rajdhani"/>
                <a:sym typeface="Rajdhani"/>
              </a:rPr>
              <a:t> </a:t>
            </a:r>
            <a:r>
              <a:rPr lang="en" sz="1800" b="1" dirty="0" err="1">
                <a:cs typeface="Rajdhani"/>
                <a:sym typeface="Rajdhani"/>
              </a:rPr>
              <a:t>số</a:t>
            </a:r>
            <a:r>
              <a:rPr lang="en" sz="1800" b="1" dirty="0">
                <a:cs typeface="Rajdhani"/>
                <a:sym typeface="Rajdhani"/>
              </a:rPr>
              <a:t> </a:t>
            </a:r>
            <a:r>
              <a:rPr lang="en" sz="1800" b="1" dirty="0" err="1">
                <a:cs typeface="Rajdhani"/>
                <a:sym typeface="Rajdhani"/>
              </a:rPr>
              <a:t>lượng</a:t>
            </a:r>
            <a:r>
              <a:rPr lang="en" sz="1800" b="1" dirty="0">
                <a:cs typeface="Rajdhani"/>
                <a:sym typeface="Rajdhani"/>
              </a:rPr>
              <a:t> </a:t>
            </a:r>
            <a:r>
              <a:rPr lang="en" sz="1800" b="1" dirty="0" err="1">
                <a:cs typeface="Rajdhani"/>
                <a:sym typeface="Rajdhani"/>
              </a:rPr>
              <a:t>thành</a:t>
            </a:r>
            <a:r>
              <a:rPr lang="en" sz="1800" b="1" dirty="0">
                <a:cs typeface="Rajdhani"/>
                <a:sym typeface="Rajdhani"/>
              </a:rPr>
              <a:t> </a:t>
            </a:r>
            <a:r>
              <a:rPr lang="en" sz="1800" b="1" dirty="0" err="1">
                <a:cs typeface="Rajdhani"/>
                <a:sym typeface="Rajdhani"/>
              </a:rPr>
              <a:t>phần</a:t>
            </a:r>
            <a:r>
              <a:rPr lang="en" sz="1800" b="1" dirty="0">
                <a:cs typeface="Rajdhani"/>
                <a:sym typeface="Rajdhani"/>
              </a:rPr>
              <a:t> </a:t>
            </a:r>
            <a:r>
              <a:rPr lang="en" sz="1800" b="1" dirty="0" err="1">
                <a:cs typeface="Rajdhani"/>
                <a:sym typeface="Rajdhani"/>
              </a:rPr>
              <a:t>chính</a:t>
            </a:r>
            <a:endParaRPr lang="vi-VN" b="1" dirty="0" err="1"/>
          </a:p>
        </p:txBody>
      </p:sp>
      <p:sp>
        <p:nvSpPr>
          <p:cNvPr id="668" name="Google Shape;668;p34"/>
          <p:cNvSpPr txBox="1">
            <a:spLocks noGrp="1"/>
          </p:cNvSpPr>
          <p:nvPr>
            <p:ph type="subTitle" idx="4294967295"/>
          </p:nvPr>
        </p:nvSpPr>
        <p:spPr>
          <a:xfrm>
            <a:off x="861862" y="2296065"/>
            <a:ext cx="2234400" cy="365100"/>
          </a:xfrm>
          <a:prstGeom prst="rect">
            <a:avLst/>
          </a:prstGeom>
        </p:spPr>
        <p:txBody>
          <a:bodyPr spcFirstLastPara="1" wrap="square" lIns="91425" tIns="91425" rIns="91425" bIns="91425" anchor="t" anchorCtr="0">
            <a:noAutofit/>
          </a:bodyPr>
          <a:lstStyle/>
          <a:p>
            <a:pPr marL="0" indent="0" algn="r">
              <a:lnSpc>
                <a:spcPct val="100000"/>
              </a:lnSpc>
              <a:spcAft>
                <a:spcPts val="1600"/>
              </a:spcAft>
              <a:buNone/>
            </a:pPr>
            <a:r>
              <a:rPr lang="en" sz="1800" b="1" dirty="0" err="1">
                <a:cs typeface="Rajdhani"/>
                <a:sym typeface="Rajdhani"/>
              </a:rPr>
              <a:t>Tính</a:t>
            </a:r>
            <a:r>
              <a:rPr lang="en" sz="1800" b="1" dirty="0">
                <a:cs typeface="Rajdhani"/>
                <a:sym typeface="Rajdhani"/>
              </a:rPr>
              <a:t> </a:t>
            </a:r>
            <a:r>
              <a:rPr lang="en" sz="1800" b="1" dirty="0" err="1">
                <a:cs typeface="Rajdhani"/>
                <a:sym typeface="Rajdhani"/>
              </a:rPr>
              <a:t>toán</a:t>
            </a:r>
            <a:r>
              <a:rPr lang="en" sz="1800" b="1" dirty="0">
                <a:cs typeface="Rajdhani"/>
                <a:sym typeface="Rajdhani"/>
              </a:rPr>
              <a:t> </a:t>
            </a:r>
            <a:r>
              <a:rPr lang="en" sz="1800" b="1" dirty="0" err="1">
                <a:cs typeface="Rajdhani"/>
                <a:sym typeface="Rajdhani"/>
              </a:rPr>
              <a:t>các</a:t>
            </a:r>
            <a:r>
              <a:rPr lang="en" sz="1800" b="1" dirty="0">
                <a:cs typeface="Rajdhani"/>
                <a:sym typeface="Rajdhani"/>
              </a:rPr>
              <a:t> </a:t>
            </a:r>
            <a:r>
              <a:rPr lang="en" sz="1800" b="1" dirty="0" err="1">
                <a:cs typeface="Rajdhani"/>
                <a:sym typeface="Rajdhani"/>
              </a:rPr>
              <a:t>thành</a:t>
            </a:r>
            <a:r>
              <a:rPr lang="en" sz="1800" b="1" dirty="0">
                <a:cs typeface="Rajdhani"/>
                <a:sym typeface="Rajdhani"/>
              </a:rPr>
              <a:t> </a:t>
            </a:r>
            <a:r>
              <a:rPr lang="en" sz="1800" b="1" dirty="0" err="1">
                <a:cs typeface="Rajdhani"/>
                <a:sym typeface="Rajdhani"/>
              </a:rPr>
              <a:t>phần</a:t>
            </a:r>
            <a:r>
              <a:rPr lang="en" sz="1800" b="1" dirty="0">
                <a:cs typeface="Rajdhani"/>
                <a:sym typeface="Rajdhani"/>
              </a:rPr>
              <a:t> </a:t>
            </a:r>
            <a:r>
              <a:rPr lang="en" sz="1800" b="1" dirty="0" err="1">
                <a:cs typeface="Rajdhani"/>
                <a:sym typeface="Rajdhani"/>
              </a:rPr>
              <a:t>chính</a:t>
            </a:r>
            <a:endParaRPr lang="vi-VN" b="1" dirty="0" err="1"/>
          </a:p>
        </p:txBody>
      </p:sp>
      <p:sp>
        <p:nvSpPr>
          <p:cNvPr id="669" name="Google Shape;669;p34"/>
          <p:cNvSpPr txBox="1">
            <a:spLocks noGrp="1"/>
          </p:cNvSpPr>
          <p:nvPr>
            <p:ph type="subTitle" idx="4294967295"/>
          </p:nvPr>
        </p:nvSpPr>
        <p:spPr>
          <a:xfrm>
            <a:off x="6087537" y="2293070"/>
            <a:ext cx="2194800" cy="365100"/>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sz="1800" b="1" dirty="0" err="1">
                <a:cs typeface="Rajdhani"/>
                <a:sym typeface="Rajdhani"/>
              </a:rPr>
              <a:t>Tính</a:t>
            </a:r>
            <a:r>
              <a:rPr lang="en" sz="1800" b="1" dirty="0">
                <a:cs typeface="Rajdhani"/>
                <a:sym typeface="Rajdhani"/>
              </a:rPr>
              <a:t> </a:t>
            </a:r>
            <a:r>
              <a:rPr lang="en" sz="1800" b="1" dirty="0" err="1">
                <a:cs typeface="Rajdhani"/>
                <a:sym typeface="Rajdhani"/>
              </a:rPr>
              <a:t>toán</a:t>
            </a:r>
            <a:r>
              <a:rPr lang="en" sz="1800" b="1" dirty="0">
                <a:cs typeface="Rajdhani"/>
                <a:sym typeface="Rajdhani"/>
              </a:rPr>
              <a:t> ma </a:t>
            </a:r>
            <a:r>
              <a:rPr lang="en" sz="1800" b="1" dirty="0" err="1">
                <a:cs typeface="Rajdhani"/>
                <a:sym typeface="Rajdhani"/>
              </a:rPr>
              <a:t>trận</a:t>
            </a:r>
            <a:r>
              <a:rPr lang="en" sz="1800" b="1" dirty="0">
                <a:cs typeface="Rajdhani"/>
                <a:sym typeface="Rajdhani"/>
              </a:rPr>
              <a:t> </a:t>
            </a:r>
            <a:r>
              <a:rPr lang="en" sz="1800" b="1" dirty="0" err="1">
                <a:cs typeface="Rajdhani"/>
                <a:sym typeface="Rajdhani"/>
              </a:rPr>
              <a:t>trọng</a:t>
            </a:r>
            <a:r>
              <a:rPr lang="en" sz="1800" b="1" dirty="0">
                <a:cs typeface="Rajdhani"/>
                <a:sym typeface="Rajdhani"/>
              </a:rPr>
              <a:t> </a:t>
            </a:r>
            <a:r>
              <a:rPr lang="en" sz="1800" b="1" dirty="0" err="1">
                <a:cs typeface="Rajdhani"/>
                <a:sym typeface="Rajdhani"/>
              </a:rPr>
              <a:t>số</a:t>
            </a:r>
            <a:endParaRPr lang="vi-VN" sz="1800" b="1">
              <a:cs typeface="Rajdhani"/>
            </a:endParaRPr>
          </a:p>
        </p:txBody>
      </p:sp>
      <p:sp>
        <p:nvSpPr>
          <p:cNvPr id="670" name="Google Shape;670;p34"/>
          <p:cNvSpPr/>
          <p:nvPr/>
        </p:nvSpPr>
        <p:spPr>
          <a:xfrm>
            <a:off x="3220100" y="2507222"/>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5473450" y="2507222"/>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3220100" y="1144322"/>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5473450" y="1144322"/>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34"/>
          <p:cNvCxnSpPr>
            <a:cxnSpLocks/>
          </p:cNvCxnSpPr>
          <p:nvPr/>
        </p:nvCxnSpPr>
        <p:spPr>
          <a:xfrm>
            <a:off x="3670700" y="1369622"/>
            <a:ext cx="445225" cy="681450"/>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675" name="Google Shape;675;p34"/>
          <p:cNvCxnSpPr>
            <a:cxnSpLocks/>
          </p:cNvCxnSpPr>
          <p:nvPr/>
        </p:nvCxnSpPr>
        <p:spPr>
          <a:xfrm rot="10800000" flipV="1">
            <a:off x="3670725" y="2051072"/>
            <a:ext cx="445225" cy="681450"/>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676" name="Google Shape;676;p34"/>
          <p:cNvCxnSpPr>
            <a:cxnSpLocks/>
          </p:cNvCxnSpPr>
          <p:nvPr/>
        </p:nvCxnSpPr>
        <p:spPr>
          <a:xfrm rot="10800000" flipV="1">
            <a:off x="5028250" y="1369622"/>
            <a:ext cx="445225" cy="681450"/>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677" name="Google Shape;677;p34"/>
          <p:cNvCxnSpPr>
            <a:cxnSpLocks/>
          </p:cNvCxnSpPr>
          <p:nvPr/>
        </p:nvCxnSpPr>
        <p:spPr>
          <a:xfrm>
            <a:off x="5028225" y="2051072"/>
            <a:ext cx="445225" cy="681450"/>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2" name="Google Shape;677;p34">
            <a:extLst>
              <a:ext uri="{FF2B5EF4-FFF2-40B4-BE49-F238E27FC236}">
                <a16:creationId xmlns:a16="http://schemas.microsoft.com/office/drawing/2014/main" id="{4003CD10-E2B6-A349-4A1B-6519F0769003}"/>
              </a:ext>
            </a:extLst>
          </p:cNvPr>
          <p:cNvCxnSpPr>
            <a:cxnSpLocks/>
          </p:cNvCxnSpPr>
          <p:nvPr/>
        </p:nvCxnSpPr>
        <p:spPr>
          <a:xfrm>
            <a:off x="4521423" y="2514742"/>
            <a:ext cx="445200" cy="681600"/>
          </a:xfrm>
          <a:prstGeom prst="bentConnector3">
            <a:avLst>
              <a:gd name="adj1" fmla="val 50003"/>
            </a:avLst>
          </a:prstGeom>
          <a:noFill/>
          <a:ln w="19050" cap="flat" cmpd="sng">
            <a:solidFill>
              <a:srgbClr val="F3F3F3"/>
            </a:solidFill>
            <a:prstDash val="solid"/>
            <a:round/>
            <a:headEnd type="none" w="med" len="med"/>
            <a:tailEnd type="none" w="med" len="med"/>
          </a:ln>
        </p:spPr>
      </p:cxnSp>
      <p:sp>
        <p:nvSpPr>
          <p:cNvPr id="3" name="Google Shape;671;p34">
            <a:extLst>
              <a:ext uri="{FF2B5EF4-FFF2-40B4-BE49-F238E27FC236}">
                <a16:creationId xmlns:a16="http://schemas.microsoft.com/office/drawing/2014/main" id="{60D1DA1D-0F59-C109-D964-66A8965F2F77}"/>
              </a:ext>
            </a:extLst>
          </p:cNvPr>
          <p:cNvSpPr/>
          <p:nvPr/>
        </p:nvSpPr>
        <p:spPr>
          <a:xfrm>
            <a:off x="4535327" y="3197335"/>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60;p34">
            <a:extLst>
              <a:ext uri="{FF2B5EF4-FFF2-40B4-BE49-F238E27FC236}">
                <a16:creationId xmlns:a16="http://schemas.microsoft.com/office/drawing/2014/main" id="{8F8BB6E3-FA1F-8B91-4609-784CA505B7B9}"/>
              </a:ext>
            </a:extLst>
          </p:cNvPr>
          <p:cNvGrpSpPr/>
          <p:nvPr/>
        </p:nvGrpSpPr>
        <p:grpSpPr>
          <a:xfrm>
            <a:off x="4619049" y="3298059"/>
            <a:ext cx="266197" cy="249155"/>
            <a:chOff x="1507342" y="1024774"/>
            <a:chExt cx="399216" cy="373658"/>
          </a:xfrm>
        </p:grpSpPr>
        <p:sp>
          <p:nvSpPr>
            <p:cNvPr id="5" name="Google Shape;661;p34">
              <a:extLst>
                <a:ext uri="{FF2B5EF4-FFF2-40B4-BE49-F238E27FC236}">
                  <a16:creationId xmlns:a16="http://schemas.microsoft.com/office/drawing/2014/main" id="{9297D3E1-CE4F-299D-F0CF-EEA6242E845B}"/>
                </a:ext>
              </a:extLst>
            </p:cNvPr>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2;p34">
              <a:extLst>
                <a:ext uri="{FF2B5EF4-FFF2-40B4-BE49-F238E27FC236}">
                  <a16:creationId xmlns:a16="http://schemas.microsoft.com/office/drawing/2014/main" id="{798575D7-F257-C3BE-FE44-C344B0966C39}"/>
                </a:ext>
              </a:extLst>
            </p:cNvPr>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669;p34">
            <a:extLst>
              <a:ext uri="{FF2B5EF4-FFF2-40B4-BE49-F238E27FC236}">
                <a16:creationId xmlns:a16="http://schemas.microsoft.com/office/drawing/2014/main" id="{01C8FFBF-B554-67AF-7DA7-92B1A57071CF}"/>
              </a:ext>
            </a:extLst>
          </p:cNvPr>
          <p:cNvSpPr txBox="1">
            <a:spLocks/>
          </p:cNvSpPr>
          <p:nvPr/>
        </p:nvSpPr>
        <p:spPr>
          <a:xfrm>
            <a:off x="3521179" y="3597815"/>
            <a:ext cx="2194800" cy="5160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None/>
            </a:pPr>
            <a:r>
              <a:rPr lang="en" sz="1800" b="1" dirty="0" err="1">
                <a:cs typeface="Rajdhani"/>
                <a:sym typeface="Rajdhani"/>
              </a:rPr>
              <a:t>Biểu</a:t>
            </a:r>
            <a:r>
              <a:rPr lang="en" sz="1800" b="1" dirty="0">
                <a:cs typeface="Rajdhani"/>
                <a:sym typeface="Rajdhani"/>
              </a:rPr>
              <a:t> </a:t>
            </a:r>
            <a:r>
              <a:rPr lang="en" sz="1800" b="1" dirty="0" err="1">
                <a:cs typeface="Rajdhani"/>
                <a:sym typeface="Rajdhani"/>
              </a:rPr>
              <a:t>diễn</a:t>
            </a:r>
            <a:r>
              <a:rPr lang="en" sz="1800" b="1" dirty="0">
                <a:cs typeface="Rajdhani"/>
                <a:sym typeface="Rajdhani"/>
              </a:rPr>
              <a:t> </a:t>
            </a:r>
            <a:r>
              <a:rPr lang="en" sz="1800" b="1" dirty="0" err="1">
                <a:cs typeface="Rajdhani"/>
                <a:sym typeface="Rajdhani"/>
              </a:rPr>
              <a:t>dữ</a:t>
            </a:r>
            <a:r>
              <a:rPr lang="en" sz="1800" b="1" dirty="0">
                <a:cs typeface="Rajdhani"/>
                <a:sym typeface="Rajdhani"/>
              </a:rPr>
              <a:t> </a:t>
            </a:r>
            <a:r>
              <a:rPr lang="en" sz="1800" b="1" dirty="0" err="1">
                <a:cs typeface="Rajdhani"/>
                <a:sym typeface="Rajdhani"/>
              </a:rPr>
              <a:t>liệu</a:t>
            </a:r>
            <a:r>
              <a:rPr lang="en" sz="1800" b="1" dirty="0">
                <a:cs typeface="Rajdhani"/>
                <a:sym typeface="Rajdhani"/>
              </a:rPr>
              <a:t> </a:t>
            </a:r>
            <a:r>
              <a:rPr lang="en" sz="1800" b="1" dirty="0" err="1">
                <a:cs typeface="Rajdhani"/>
                <a:sym typeface="Rajdhani"/>
              </a:rPr>
              <a:t>mới</a:t>
            </a:r>
            <a:endParaRPr lang="vi-VN" b="1" dirty="0" err="1"/>
          </a:p>
        </p:txBody>
      </p:sp>
      <p:sp>
        <p:nvSpPr>
          <p:cNvPr id="9" name="Google Shape;669;p34">
            <a:extLst>
              <a:ext uri="{FF2B5EF4-FFF2-40B4-BE49-F238E27FC236}">
                <a16:creationId xmlns:a16="http://schemas.microsoft.com/office/drawing/2014/main" id="{C6265057-D81E-AC88-824E-D4D82527A4D5}"/>
              </a:ext>
            </a:extLst>
          </p:cNvPr>
          <p:cNvSpPr txBox="1">
            <a:spLocks/>
          </p:cNvSpPr>
          <p:nvPr/>
        </p:nvSpPr>
        <p:spPr>
          <a:xfrm>
            <a:off x="1192047" y="4309494"/>
            <a:ext cx="7381432" cy="5160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None/>
            </a:pPr>
            <a:r>
              <a:rPr lang="en" sz="1800" b="1" dirty="0" err="1">
                <a:cs typeface="Rajdhani"/>
                <a:sym typeface="Rajdhani"/>
              </a:rPr>
              <a:t>Hiện</a:t>
            </a:r>
            <a:r>
              <a:rPr lang="en" sz="1800" b="1" dirty="0">
                <a:cs typeface="Rajdhani"/>
                <a:sym typeface="Rajdhani"/>
              </a:rPr>
              <a:t> </a:t>
            </a:r>
            <a:r>
              <a:rPr lang="en" sz="1800" b="1" dirty="0" err="1">
                <a:cs typeface="Rajdhani"/>
                <a:sym typeface="Rajdhani"/>
              </a:rPr>
              <a:t>tại</a:t>
            </a:r>
            <a:r>
              <a:rPr lang="en" sz="1800" b="1" dirty="0">
                <a:cs typeface="Rajdhani"/>
                <a:sym typeface="Rajdhani"/>
              </a:rPr>
              <a:t> </a:t>
            </a:r>
            <a:r>
              <a:rPr lang="en" sz="1800" b="1" dirty="0" err="1">
                <a:cs typeface="Rajdhani"/>
                <a:sym typeface="Rajdhani"/>
              </a:rPr>
              <a:t>có</a:t>
            </a:r>
            <a:r>
              <a:rPr lang="en" sz="1800" b="1" dirty="0">
                <a:cs typeface="Rajdhani"/>
                <a:sym typeface="Rajdhani"/>
              </a:rPr>
              <a:t> </a:t>
            </a:r>
            <a:r>
              <a:rPr lang="en" sz="1800" b="1" dirty="0" err="1">
                <a:cs typeface="Rajdhani"/>
                <a:sym typeface="Rajdhani"/>
              </a:rPr>
              <a:t>nhiều</a:t>
            </a:r>
            <a:r>
              <a:rPr lang="en" sz="1800" b="1" dirty="0">
                <a:cs typeface="Rajdhani"/>
                <a:sym typeface="Rajdhani"/>
              </a:rPr>
              <a:t> </a:t>
            </a:r>
            <a:r>
              <a:rPr lang="en" sz="1800" b="1" dirty="0" err="1">
                <a:cs typeface="Rajdhani"/>
                <a:sym typeface="Rajdhani"/>
              </a:rPr>
              <a:t>thư</a:t>
            </a:r>
            <a:r>
              <a:rPr lang="en" sz="1800" b="1" dirty="0">
                <a:cs typeface="Rajdhani"/>
                <a:sym typeface="Rajdhani"/>
              </a:rPr>
              <a:t> </a:t>
            </a:r>
            <a:r>
              <a:rPr lang="en" sz="1800" b="1" dirty="0" err="1">
                <a:cs typeface="Rajdhani"/>
                <a:sym typeface="Rajdhani"/>
              </a:rPr>
              <a:t>viện</a:t>
            </a:r>
            <a:r>
              <a:rPr lang="en" sz="1800" b="1" dirty="0">
                <a:cs typeface="Rajdhani"/>
                <a:sym typeface="Rajdhani"/>
              </a:rPr>
              <a:t> </a:t>
            </a:r>
            <a:r>
              <a:rPr lang="en" sz="1800" b="1" dirty="0" err="1">
                <a:cs typeface="Rajdhani"/>
                <a:sym typeface="Rajdhani"/>
              </a:rPr>
              <a:t>hỗ</a:t>
            </a:r>
            <a:r>
              <a:rPr lang="en" sz="1800" b="1" dirty="0">
                <a:cs typeface="Rajdhani"/>
                <a:sym typeface="Rajdhani"/>
              </a:rPr>
              <a:t> </a:t>
            </a:r>
            <a:r>
              <a:rPr lang="en" sz="1800" b="1" dirty="0" err="1">
                <a:cs typeface="Rajdhani"/>
                <a:sym typeface="Rajdhani"/>
              </a:rPr>
              <a:t>trợ</a:t>
            </a:r>
            <a:r>
              <a:rPr lang="en" sz="1800" b="1" dirty="0">
                <a:cs typeface="Rajdhani"/>
                <a:sym typeface="Rajdhani"/>
              </a:rPr>
              <a:t> PCA : </a:t>
            </a:r>
            <a:r>
              <a:rPr lang="en" sz="1800" b="1" dirty="0" err="1">
                <a:cs typeface="Rajdhani"/>
                <a:sym typeface="Rajdhani"/>
              </a:rPr>
              <a:t>như</a:t>
            </a:r>
            <a:r>
              <a:rPr lang="en" sz="1800" b="1" dirty="0">
                <a:cs typeface="Rajdhani"/>
                <a:sym typeface="Rajdhani"/>
              </a:rPr>
              <a:t> </a:t>
            </a:r>
            <a:r>
              <a:rPr lang="en" sz="1800" b="1" dirty="0" err="1">
                <a:cs typeface="Rajdhani"/>
                <a:sym typeface="Rajdhani"/>
              </a:rPr>
              <a:t>numpy</a:t>
            </a:r>
            <a:r>
              <a:rPr lang="en" sz="1800" b="1" dirty="0">
                <a:cs typeface="Rajdhani"/>
                <a:sym typeface="Rajdhani"/>
              </a:rPr>
              <a:t> , scikit-learn pandas...</a:t>
            </a:r>
            <a:endParaRPr lang="vi-VN" dirty="0"/>
          </a:p>
        </p:txBody>
      </p:sp>
    </p:spTree>
    <p:extLst>
      <p:ext uri="{BB962C8B-B14F-4D97-AF65-F5344CB8AC3E}">
        <p14:creationId xmlns:p14="http://schemas.microsoft.com/office/powerpoint/2010/main" val="3810105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706350" y="331070"/>
            <a:ext cx="7704000" cy="572700"/>
          </a:xfrm>
          <a:prstGeom prst="rect">
            <a:avLst/>
          </a:prstGeom>
        </p:spPr>
        <p:txBody>
          <a:bodyPr spcFirstLastPara="1" wrap="square" lIns="91425" tIns="91425" rIns="91425" bIns="91425" anchor="t" anchorCtr="0">
            <a:noAutofit/>
          </a:bodyPr>
          <a:lstStyle/>
          <a:p>
            <a:r>
              <a:rPr lang="en" dirty="0"/>
              <a:t>KNN (k-Nearest Neighbor)</a:t>
            </a:r>
            <a:endParaRPr lang="vi-VN" dirty="0"/>
          </a:p>
          <a:p>
            <a:endParaRPr lang="en" dirty="0"/>
          </a:p>
        </p:txBody>
      </p:sp>
      <p:sp>
        <p:nvSpPr>
          <p:cNvPr id="683" name="Google Shape;683;p35"/>
          <p:cNvSpPr txBox="1">
            <a:spLocks noGrp="1"/>
          </p:cNvSpPr>
          <p:nvPr>
            <p:ph type="title"/>
          </p:nvPr>
        </p:nvSpPr>
        <p:spPr>
          <a:xfrm>
            <a:off x="980144" y="1155032"/>
            <a:ext cx="7017248" cy="1279215"/>
          </a:xfrm>
          <a:prstGeom prst="rect">
            <a:avLst/>
          </a:prstGeom>
        </p:spPr>
        <p:txBody>
          <a:bodyPr spcFirstLastPara="1" wrap="square" lIns="91425" tIns="91425" rIns="36000" bIns="91425" anchor="b" anchorCtr="0">
            <a:noAutofit/>
          </a:bodyPr>
          <a:lstStyle/>
          <a:p>
            <a:pPr algn="l"/>
            <a:r>
              <a:rPr lang="en" sz="2400" dirty="0"/>
              <a:t>Định </a:t>
            </a:r>
            <a:r>
              <a:rPr lang="en" sz="2400" dirty="0" err="1"/>
              <a:t>nghĩa</a:t>
            </a:r>
            <a:r>
              <a:rPr lang="en" sz="2400" dirty="0"/>
              <a:t> : </a:t>
            </a:r>
            <a:r>
              <a:rPr lang="en" sz="2400" dirty="0" err="1"/>
              <a:t>l</a:t>
            </a:r>
            <a:r>
              <a:rPr lang="en" sz="2400" b="0" dirty="0" err="1"/>
              <a:t>à</a:t>
            </a:r>
            <a:r>
              <a:rPr lang="en" sz="2400" b="0" dirty="0"/>
              <a:t> </a:t>
            </a:r>
            <a:r>
              <a:rPr lang="en" sz="2400" b="0" dirty="0" err="1"/>
              <a:t>một</a:t>
            </a:r>
            <a:r>
              <a:rPr lang="en" sz="2400" b="0" dirty="0"/>
              <a:t> </a:t>
            </a:r>
            <a:r>
              <a:rPr lang="en" sz="2400" b="0" dirty="0" err="1"/>
              <a:t>thuật</a:t>
            </a:r>
            <a:r>
              <a:rPr lang="en" sz="2400" b="0" dirty="0"/>
              <a:t> </a:t>
            </a:r>
            <a:r>
              <a:rPr lang="en" sz="2400" b="0" dirty="0" err="1"/>
              <a:t>toán</a:t>
            </a:r>
            <a:r>
              <a:rPr lang="en" sz="2400" b="0" dirty="0"/>
              <a:t> </a:t>
            </a:r>
            <a:r>
              <a:rPr lang="en" sz="2400" b="0" dirty="0" err="1"/>
              <a:t>học</a:t>
            </a:r>
            <a:r>
              <a:rPr lang="en" sz="2400" b="0" dirty="0"/>
              <a:t> </a:t>
            </a:r>
            <a:r>
              <a:rPr lang="en" sz="2400" b="0" dirty="0" err="1"/>
              <a:t>có</a:t>
            </a:r>
            <a:r>
              <a:rPr lang="en" sz="2400" b="0" dirty="0"/>
              <a:t> </a:t>
            </a:r>
            <a:r>
              <a:rPr lang="en" sz="2400" b="0" dirty="0" err="1"/>
              <a:t>giám</a:t>
            </a:r>
            <a:r>
              <a:rPr lang="en" sz="2400" b="0" dirty="0"/>
              <a:t> </a:t>
            </a:r>
            <a:r>
              <a:rPr lang="en" sz="2400" b="0" dirty="0" err="1"/>
              <a:t>sát</a:t>
            </a:r>
            <a:r>
              <a:rPr lang="en" sz="2400" b="0" dirty="0"/>
              <a:t> </a:t>
            </a:r>
            <a:r>
              <a:rPr lang="en" sz="2400" b="0" dirty="0" err="1"/>
              <a:t>dùng</a:t>
            </a:r>
            <a:r>
              <a:rPr lang="en" sz="2400" b="0" dirty="0"/>
              <a:t> </a:t>
            </a:r>
            <a:r>
              <a:rPr lang="en" sz="2400" b="0" dirty="0" err="1"/>
              <a:t>để</a:t>
            </a:r>
            <a:r>
              <a:rPr lang="en" sz="2400" b="0" dirty="0"/>
              <a:t> </a:t>
            </a:r>
            <a:r>
              <a:rPr lang="en" sz="2400" b="0" dirty="0" err="1"/>
              <a:t>phân</a:t>
            </a:r>
            <a:r>
              <a:rPr lang="en" sz="2400" b="0" dirty="0"/>
              <a:t> </a:t>
            </a:r>
            <a:r>
              <a:rPr lang="en" sz="2400" b="0" dirty="0" err="1"/>
              <a:t>loại</a:t>
            </a:r>
            <a:r>
              <a:rPr lang="en" sz="2400" b="0" dirty="0"/>
              <a:t> </a:t>
            </a:r>
            <a:r>
              <a:rPr lang="en" sz="2400" b="0" dirty="0" err="1"/>
              <a:t>hoặc</a:t>
            </a:r>
            <a:r>
              <a:rPr lang="en" sz="2400" b="0" dirty="0"/>
              <a:t> </a:t>
            </a:r>
            <a:r>
              <a:rPr lang="en" sz="2400" b="0" dirty="0" err="1"/>
              <a:t>dự</a:t>
            </a:r>
            <a:r>
              <a:rPr lang="en" sz="2400" b="0" dirty="0"/>
              <a:t> </a:t>
            </a:r>
            <a:r>
              <a:rPr lang="en" sz="2400" b="0" dirty="0" err="1"/>
              <a:t>đoán</a:t>
            </a:r>
            <a:r>
              <a:rPr lang="en" sz="2400" b="0" dirty="0"/>
              <a:t> </a:t>
            </a:r>
            <a:r>
              <a:rPr lang="en" sz="2400" b="0" dirty="0" err="1"/>
              <a:t>dữ</a:t>
            </a:r>
            <a:r>
              <a:rPr lang="en" sz="2400" b="0" dirty="0"/>
              <a:t> </a:t>
            </a:r>
            <a:r>
              <a:rPr lang="en" sz="2400" b="0" dirty="0" err="1"/>
              <a:t>liệu</a:t>
            </a:r>
            <a:r>
              <a:rPr lang="en" sz="2400" b="0" dirty="0"/>
              <a:t> </a:t>
            </a:r>
            <a:r>
              <a:rPr lang="en" sz="2400" b="0" dirty="0" err="1"/>
              <a:t>mới</a:t>
            </a:r>
            <a:r>
              <a:rPr lang="en" sz="2400" b="0" dirty="0"/>
              <a:t> </a:t>
            </a:r>
            <a:r>
              <a:rPr lang="en" sz="2400" b="0" dirty="0" err="1"/>
              <a:t>dựa</a:t>
            </a:r>
            <a:r>
              <a:rPr lang="en" sz="2400" b="0" dirty="0"/>
              <a:t> </a:t>
            </a:r>
            <a:r>
              <a:rPr lang="en" sz="2400" b="0" dirty="0" err="1"/>
              <a:t>trên</a:t>
            </a:r>
            <a:r>
              <a:rPr lang="en" sz="2400" b="0" dirty="0"/>
              <a:t> </a:t>
            </a:r>
            <a:r>
              <a:rPr lang="en" sz="2400" b="0" dirty="0" err="1"/>
              <a:t>các</a:t>
            </a:r>
            <a:r>
              <a:rPr lang="en" sz="2400" b="0" dirty="0"/>
              <a:t> </a:t>
            </a:r>
            <a:r>
              <a:rPr lang="en" sz="2400" b="0" dirty="0" err="1"/>
              <a:t>điểm</a:t>
            </a:r>
            <a:r>
              <a:rPr lang="en" sz="2400" b="0" dirty="0"/>
              <a:t> </a:t>
            </a:r>
            <a:r>
              <a:rPr lang="en" sz="2400" b="0" dirty="0" err="1"/>
              <a:t>dữ</a:t>
            </a:r>
            <a:r>
              <a:rPr lang="en" sz="2400" b="0" dirty="0"/>
              <a:t> </a:t>
            </a:r>
            <a:r>
              <a:rPr lang="en" sz="2400" b="0" dirty="0" err="1"/>
              <a:t>liệu</a:t>
            </a:r>
            <a:r>
              <a:rPr lang="en" sz="2400" b="0" dirty="0"/>
              <a:t> </a:t>
            </a:r>
            <a:r>
              <a:rPr lang="en" sz="2400" b="0" dirty="0" err="1"/>
              <a:t>đã</a:t>
            </a:r>
            <a:r>
              <a:rPr lang="en" sz="2400" b="0" dirty="0"/>
              <a:t> </a:t>
            </a:r>
            <a:r>
              <a:rPr lang="en" sz="2400" b="0" dirty="0" err="1"/>
              <a:t>biết</a:t>
            </a:r>
            <a:r>
              <a:rPr lang="en" sz="2400" b="0" dirty="0"/>
              <a:t>.</a:t>
            </a:r>
            <a:endParaRPr lang="en" sz="2400" dirty="0"/>
          </a:p>
        </p:txBody>
      </p:sp>
      <p:sp>
        <p:nvSpPr>
          <p:cNvPr id="689" name="Google Shape;689;p35"/>
          <p:cNvSpPr txBox="1">
            <a:spLocks noGrp="1"/>
          </p:cNvSpPr>
          <p:nvPr>
            <p:ph type="title" idx="6"/>
          </p:nvPr>
        </p:nvSpPr>
        <p:spPr>
          <a:xfrm>
            <a:off x="980144" y="2434247"/>
            <a:ext cx="7028032" cy="1694051"/>
          </a:xfrm>
          <a:prstGeom prst="rect">
            <a:avLst/>
          </a:prstGeom>
        </p:spPr>
        <p:txBody>
          <a:bodyPr spcFirstLastPara="1" wrap="square" lIns="91425" tIns="91425" rIns="36000" bIns="91425" anchor="b" anchorCtr="0">
            <a:noAutofit/>
          </a:bodyPr>
          <a:lstStyle/>
          <a:p>
            <a:pPr algn="l"/>
            <a:br>
              <a:rPr lang="en" sz="2400" dirty="0"/>
            </a:br>
            <a:r>
              <a:rPr lang="en-US" sz="2400" dirty="0"/>
              <a:t>Sử dụng phương pháp :</a:t>
            </a:r>
            <a:r>
              <a:rPr lang="en-US" sz="2400" b="0" dirty="0"/>
              <a:t> tính khoảng cách , dựa vào nhãn các k điểm gần nhất để đưa ra dự đoán nhãn của điểm này </a:t>
            </a:r>
            <a:br>
              <a:rPr lang="en-US" sz="2400" dirty="0"/>
            </a:br>
            <a:endParaRPr lang="en-US" sz="2400" b="0" dirty="0"/>
          </a:p>
        </p:txBody>
      </p:sp>
      <p:sp>
        <p:nvSpPr>
          <p:cNvPr id="23" name="Google Shape;689;p35">
            <a:extLst>
              <a:ext uri="{FF2B5EF4-FFF2-40B4-BE49-F238E27FC236}">
                <a16:creationId xmlns:a16="http://schemas.microsoft.com/office/drawing/2014/main" id="{0F5F9DC7-F6AB-B4F2-9D05-1C5600014DA5}"/>
              </a:ext>
            </a:extLst>
          </p:cNvPr>
          <p:cNvSpPr txBox="1">
            <a:spLocks/>
          </p:cNvSpPr>
          <p:nvPr/>
        </p:nvSpPr>
        <p:spPr>
          <a:xfrm>
            <a:off x="980144" y="3691975"/>
            <a:ext cx="7028032" cy="1313853"/>
          </a:xfrm>
          <a:prstGeom prst="rect">
            <a:avLst/>
          </a:prstGeom>
          <a:noFill/>
          <a:ln>
            <a:noFill/>
          </a:ln>
        </p:spPr>
        <p:txBody>
          <a:bodyPr spcFirstLastPara="1" wrap="square" lIns="91425" tIns="91425" rIns="36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l"/>
            <a:br>
              <a:rPr lang="en" sz="2400" dirty="0"/>
            </a:br>
            <a:r>
              <a:rPr lang="en-US" sz="2400" dirty="0"/>
              <a:t>Thư viện sciki-learn:</a:t>
            </a:r>
            <a:r>
              <a:rPr lang="en-US" sz="2400" b="0" dirty="0"/>
              <a:t> có hàm kneighbersclassified hỗ trợ tính toán</a:t>
            </a:r>
            <a:r>
              <a:rPr lang="en-US" sz="2400" dirty="0"/>
              <a:t> </a:t>
            </a:r>
            <a:br>
              <a:rPr lang="en-US" sz="2400" dirty="0"/>
            </a:br>
            <a:endParaRPr lang="en-US" sz="2400" b="0" dirty="0"/>
          </a:p>
        </p:txBody>
      </p:sp>
    </p:spTree>
    <p:extLst>
      <p:ext uri="{BB962C8B-B14F-4D97-AF65-F5344CB8AC3E}">
        <p14:creationId xmlns:p14="http://schemas.microsoft.com/office/powerpoint/2010/main" val="984178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260498" y="445254"/>
            <a:ext cx="6726390" cy="6949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Nhắt lại </a:t>
            </a:r>
            <a:r>
              <a:rPr lang="vi-VN" dirty="0">
                <a:hlinkClick r:id="rId4"/>
              </a:rPr>
              <a:t>Sơ đồ hệ thống</a:t>
            </a:r>
            <a:endParaRPr dirty="0"/>
          </a:p>
        </p:txBody>
      </p:sp>
      <p:pic>
        <p:nvPicPr>
          <p:cNvPr id="4" name="Picture 3">
            <a:extLst>
              <a:ext uri="{FF2B5EF4-FFF2-40B4-BE49-F238E27FC236}">
                <a16:creationId xmlns:a16="http://schemas.microsoft.com/office/drawing/2014/main" id="{0119588E-B7AE-4A45-8EF1-BAD3D7F5F30F}"/>
              </a:ext>
            </a:extLst>
          </p:cNvPr>
          <p:cNvPicPr>
            <a:picLocks noChangeAspect="1"/>
          </p:cNvPicPr>
          <p:nvPr/>
        </p:nvPicPr>
        <p:blipFill>
          <a:blip r:embed="rId5"/>
          <a:stretch>
            <a:fillRect/>
          </a:stretch>
        </p:blipFill>
        <p:spPr>
          <a:xfrm>
            <a:off x="260498" y="1382882"/>
            <a:ext cx="8623004" cy="369948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289819"/>
            <a:ext cx="7704000" cy="572700"/>
          </a:xfrm>
          <a:prstGeom prst="rect">
            <a:avLst/>
          </a:prstGeom>
        </p:spPr>
        <p:txBody>
          <a:bodyPr spcFirstLastPara="1" wrap="square" lIns="91425" tIns="91425" rIns="91425" bIns="91425" anchor="t" anchorCtr="0">
            <a:noAutofit/>
          </a:bodyPr>
          <a:lstStyle/>
          <a:p>
            <a:r>
              <a:rPr lang="en" dirty="0"/>
              <a:t>LDA (</a:t>
            </a:r>
            <a:r>
              <a:rPr lang="en-US" dirty="0"/>
              <a:t>Linear Discriminant Analysis)</a:t>
            </a:r>
            <a:br>
              <a:rPr lang="en-US" dirty="0"/>
            </a:br>
            <a:endParaRPr dirty="0"/>
          </a:p>
        </p:txBody>
      </p:sp>
      <p:sp>
        <p:nvSpPr>
          <p:cNvPr id="6" name="Rectangle 3"/>
          <p:cNvSpPr>
            <a:spLocks noChangeArrowheads="1"/>
          </p:cNvSpPr>
          <p:nvPr/>
        </p:nvSpPr>
        <p:spPr bwMode="auto">
          <a:xfrm>
            <a:off x="1143921" y="1029931"/>
            <a:ext cx="6705103" cy="363176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rgbClr val="CC7832"/>
                </a:solidFill>
                <a:effectLst/>
                <a:latin typeface="Arial Unicode MS"/>
              </a:rPr>
              <a:t>from </a:t>
            </a:r>
            <a:r>
              <a:rPr kumimoji="0" lang="en-US" sz="1000" b="0" i="0" u="none" strike="noStrike" cap="none" normalizeH="0" baseline="0" dirty="0">
                <a:ln>
                  <a:noFill/>
                </a:ln>
                <a:solidFill>
                  <a:srgbClr val="A9B7C6"/>
                </a:solidFill>
                <a:effectLst/>
                <a:latin typeface="Arial Unicode MS"/>
              </a:rPr>
              <a:t>sklearn.discriminant_analysis </a:t>
            </a:r>
            <a:r>
              <a:rPr kumimoji="0" lang="en-US" sz="1000" b="0" i="0" u="none" strike="noStrike" cap="none" normalizeH="0" baseline="0" dirty="0">
                <a:ln>
                  <a:noFill/>
                </a:ln>
                <a:solidFill>
                  <a:srgbClr val="CC7832"/>
                </a:solidFill>
                <a:effectLst/>
                <a:latin typeface="Arial Unicode MS"/>
              </a:rPr>
              <a:t>import </a:t>
            </a:r>
            <a:r>
              <a:rPr kumimoji="0" lang="en-US" sz="1000" b="0" i="0" u="none" strike="noStrike" cap="none" normalizeH="0" baseline="0" dirty="0">
                <a:ln>
                  <a:noFill/>
                </a:ln>
                <a:solidFill>
                  <a:srgbClr val="A9B7C6"/>
                </a:solidFill>
                <a:effectLst/>
                <a:latin typeface="Arial Unicode MS"/>
              </a:rPr>
              <a:t>LinearDiscriminantAnalysis</a:t>
            </a: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CC7832"/>
                </a:solidFill>
                <a:effectLst/>
                <a:latin typeface="Arial Unicode MS"/>
              </a:rPr>
              <a:t>import </a:t>
            </a:r>
            <a:r>
              <a:rPr kumimoji="0" lang="en-US" sz="1000" b="0" i="0" u="none" strike="noStrike" cap="none" normalizeH="0" baseline="0" dirty="0">
                <a:ln>
                  <a:noFill/>
                </a:ln>
                <a:solidFill>
                  <a:srgbClr val="A9B7C6"/>
                </a:solidFill>
                <a:effectLst/>
                <a:latin typeface="Arial Unicode MS"/>
              </a:rPr>
              <a:t>numpy </a:t>
            </a:r>
            <a:r>
              <a:rPr kumimoji="0" lang="en-US" sz="1000" b="0" i="0" u="none" strike="noStrike" cap="none" normalizeH="0" baseline="0" dirty="0">
                <a:ln>
                  <a:noFill/>
                </a:ln>
                <a:solidFill>
                  <a:srgbClr val="CC7832"/>
                </a:solidFill>
                <a:effectLst/>
                <a:latin typeface="Arial Unicode MS"/>
              </a:rPr>
              <a:t>as </a:t>
            </a:r>
            <a:r>
              <a:rPr kumimoji="0" lang="en-US" sz="1000" b="0" i="0" u="none" strike="noStrike" cap="none" normalizeH="0" baseline="0" dirty="0">
                <a:ln>
                  <a:noFill/>
                </a:ln>
                <a:solidFill>
                  <a:srgbClr val="A9B7C6"/>
                </a:solidFill>
                <a:effectLst/>
                <a:latin typeface="Arial Unicode MS"/>
              </a:rPr>
              <a:t>np</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Các vector đặc trưng của các khuôn mặt đã biết</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known_faces = np.array(encodeListKnow)</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Nhãn của các khuôn mặt đã biết</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known_labels = np.array(classnames)</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Các vector đặc trưng của các khuôn mặt chưa biết</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unknown_faces = np.array(encodeListUnknow)</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Khởi tạo mô hình LDA</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lda = LinearDiscriminantAnalysis()</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Huấn luyện mô hình LDA với các vector đặc trưng đã biết và nhãn tương ứng</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lda.fit(known_faces</a:t>
            </a:r>
            <a:r>
              <a:rPr kumimoji="0" lang="en-US" sz="1000" b="0" i="0" u="none" strike="noStrike" cap="none" normalizeH="0" baseline="0" dirty="0">
                <a:ln>
                  <a:noFill/>
                </a:ln>
                <a:solidFill>
                  <a:srgbClr val="CC7832"/>
                </a:solidFill>
                <a:effectLst/>
                <a:latin typeface="Arial Unicode MS"/>
              </a:rPr>
              <a:t>, </a:t>
            </a:r>
            <a:r>
              <a:rPr kumimoji="0" lang="en-US" sz="1000" b="0" i="0" u="none" strike="noStrike" cap="none" normalizeH="0" baseline="0" dirty="0">
                <a:ln>
                  <a:noFill/>
                </a:ln>
                <a:solidFill>
                  <a:srgbClr val="A9B7C6"/>
                </a:solidFill>
                <a:effectLst/>
                <a:latin typeface="Arial Unicode MS"/>
              </a:rPr>
              <a:t>known_labels)</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Dự đoán nhãn của các khuôn mặt chưa biết bằng cách sử dụng mô hình LDA đã huấn luyện</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predicted_labels = lda.predict(unknown_faces)</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In ra các nhãn được dự đoán</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8888C6"/>
                </a:solidFill>
                <a:effectLst/>
                <a:latin typeface="Arial Unicode MS"/>
              </a:rPr>
              <a:t>print</a:t>
            </a:r>
            <a:r>
              <a:rPr kumimoji="0" lang="en-US" sz="1000" b="0" i="0" u="none" strike="noStrike" cap="none" normalizeH="0" baseline="0" dirty="0">
                <a:ln>
                  <a:noFill/>
                </a:ln>
                <a:solidFill>
                  <a:srgbClr val="A9B7C6"/>
                </a:solidFill>
                <a:effectLst/>
                <a:latin typeface="Arial Unicode MS"/>
              </a:rPr>
              <a:t>(predicted_labels)</a:t>
            </a: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297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289819"/>
            <a:ext cx="7704000" cy="572700"/>
          </a:xfrm>
          <a:prstGeom prst="rect">
            <a:avLst/>
          </a:prstGeom>
        </p:spPr>
        <p:txBody>
          <a:bodyPr spcFirstLastPara="1" wrap="square" lIns="91425" tIns="91425" rIns="91425" bIns="91425" anchor="t" anchorCtr="0">
            <a:noAutofit/>
          </a:bodyPr>
          <a:lstStyle/>
          <a:p>
            <a:r>
              <a:rPr lang="en" dirty="0"/>
              <a:t>LDA (</a:t>
            </a:r>
            <a:r>
              <a:rPr lang="en-US" dirty="0"/>
              <a:t>Linear Discriminant Analysis)</a:t>
            </a:r>
            <a:br>
              <a:rPr lang="en-US" dirty="0"/>
            </a:br>
            <a:endParaRPr dirty="0"/>
          </a:p>
        </p:txBody>
      </p:sp>
      <p:sp>
        <p:nvSpPr>
          <p:cNvPr id="2" name="TextBox 1"/>
          <p:cNvSpPr txBox="1"/>
          <p:nvPr/>
        </p:nvSpPr>
        <p:spPr>
          <a:xfrm>
            <a:off x="774426" y="919182"/>
            <a:ext cx="1525642" cy="646331"/>
          </a:xfrm>
          <a:prstGeom prst="rect">
            <a:avLst/>
          </a:prstGeom>
          <a:noFill/>
        </p:spPr>
        <p:txBody>
          <a:bodyPr wrap="square" rtlCol="0">
            <a:spAutoFit/>
          </a:bodyPr>
          <a:lstStyle/>
          <a:p>
            <a:r>
              <a:rPr lang="en-US" sz="1800" dirty="0">
                <a:solidFill>
                  <a:schemeClr val="tx2"/>
                </a:solidFill>
              </a:rPr>
              <a:t>Kết quả: </a:t>
            </a:r>
          </a:p>
          <a:p>
            <a:endParaRPr lang="en-US" sz="1800" dirty="0">
              <a:solidFill>
                <a:schemeClr val="tx2"/>
              </a:solidFill>
            </a:endParaRPr>
          </a:p>
        </p:txBody>
      </p:sp>
      <p:pic>
        <p:nvPicPr>
          <p:cNvPr id="3" name="Picture 2"/>
          <p:cNvPicPr>
            <a:picLocks noChangeAspect="1"/>
          </p:cNvPicPr>
          <p:nvPr/>
        </p:nvPicPr>
        <p:blipFill>
          <a:blip r:embed="rId3"/>
          <a:stretch>
            <a:fillRect/>
          </a:stretch>
        </p:blipFill>
        <p:spPr>
          <a:xfrm>
            <a:off x="723302" y="1386387"/>
            <a:ext cx="7682144" cy="2042766"/>
          </a:xfrm>
          <a:prstGeom prst="rect">
            <a:avLst/>
          </a:prstGeom>
        </p:spPr>
      </p:pic>
      <p:sp>
        <p:nvSpPr>
          <p:cNvPr id="4" name="TextBox 3"/>
          <p:cNvSpPr txBox="1"/>
          <p:nvPr/>
        </p:nvSpPr>
        <p:spPr>
          <a:xfrm>
            <a:off x="803463" y="3643533"/>
            <a:ext cx="7521822" cy="1200329"/>
          </a:xfrm>
          <a:prstGeom prst="rect">
            <a:avLst/>
          </a:prstGeom>
          <a:noFill/>
        </p:spPr>
        <p:txBody>
          <a:bodyPr wrap="square" rtlCol="0">
            <a:spAutoFit/>
          </a:bodyPr>
          <a:lstStyle/>
          <a:p>
            <a:r>
              <a:rPr lang="en-US" sz="1800" dirty="0">
                <a:solidFill>
                  <a:schemeClr val="tx2"/>
                </a:solidFill>
              </a:rPr>
              <a:t>Nhận xét:</a:t>
            </a:r>
          </a:p>
          <a:p>
            <a:r>
              <a:rPr lang="en-US" sz="1800" dirty="0">
                <a:solidFill>
                  <a:schemeClr val="tx2"/>
                </a:solidFill>
              </a:rPr>
              <a:t>- Hiệu suất là 100% nhãn được nhận dạng chính xác.</a:t>
            </a:r>
          </a:p>
          <a:p>
            <a:r>
              <a:rPr lang="en-US" sz="1800" dirty="0">
                <a:solidFill>
                  <a:schemeClr val="tx2"/>
                </a:solidFill>
              </a:rPr>
              <a:t>- Vì dữ liệu còn nhỏ nên độ chính xác cao. Cần thêm dữ liệu để đánh giá hiệu suất tốn hơn. </a:t>
            </a:r>
          </a:p>
        </p:txBody>
      </p:sp>
    </p:spTree>
    <p:extLst>
      <p:ext uri="{BB962C8B-B14F-4D97-AF65-F5344CB8AC3E}">
        <p14:creationId xmlns:p14="http://schemas.microsoft.com/office/powerpoint/2010/main" val="4047653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630722" y="304272"/>
            <a:ext cx="7704000" cy="572700"/>
          </a:xfrm>
          <a:prstGeom prst="rect">
            <a:avLst/>
          </a:prstGeom>
        </p:spPr>
        <p:txBody>
          <a:bodyPr spcFirstLastPara="1" wrap="square" lIns="91425" tIns="91425" rIns="91425" bIns="91425" anchor="t" anchorCtr="0">
            <a:noAutofit/>
          </a:bodyPr>
          <a:lstStyle/>
          <a:p>
            <a:r>
              <a:rPr lang="en" dirty="0"/>
              <a:t>SVM (Support Vector Machine)</a:t>
            </a:r>
            <a:endParaRPr lang="vi-VN" dirty="0"/>
          </a:p>
        </p:txBody>
      </p:sp>
      <p:sp>
        <p:nvSpPr>
          <p:cNvPr id="683" name="Google Shape;683;p35"/>
          <p:cNvSpPr txBox="1">
            <a:spLocks noGrp="1"/>
          </p:cNvSpPr>
          <p:nvPr>
            <p:ph type="title"/>
          </p:nvPr>
        </p:nvSpPr>
        <p:spPr>
          <a:xfrm>
            <a:off x="559320" y="1082525"/>
            <a:ext cx="5723164" cy="1262340"/>
          </a:xfrm>
          <a:prstGeom prst="rect">
            <a:avLst/>
          </a:prstGeom>
        </p:spPr>
        <p:txBody>
          <a:bodyPr spcFirstLastPara="1" wrap="square" lIns="91425" tIns="91425" rIns="36000" bIns="91425" anchor="b" anchorCtr="0">
            <a:noAutofit/>
          </a:bodyPr>
          <a:lstStyle/>
          <a:p>
            <a:pPr algn="l"/>
            <a:r>
              <a:rPr lang="en" sz="1600" dirty="0"/>
              <a:t>Định </a:t>
            </a:r>
            <a:r>
              <a:rPr lang="en" sz="1600" dirty="0" err="1"/>
              <a:t>nghĩa</a:t>
            </a:r>
            <a:r>
              <a:rPr lang="en" sz="1600" dirty="0"/>
              <a:t> : </a:t>
            </a:r>
            <a:r>
              <a:rPr lang="en" sz="1600" b="0" dirty="0" err="1"/>
              <a:t>là</a:t>
            </a:r>
            <a:r>
              <a:rPr lang="en" sz="1600" b="0" dirty="0"/>
              <a:t> </a:t>
            </a:r>
            <a:r>
              <a:rPr lang="en" sz="1600" b="0" dirty="0" err="1"/>
              <a:t>một</a:t>
            </a:r>
            <a:r>
              <a:rPr lang="en" sz="1600" b="0" dirty="0"/>
              <a:t> </a:t>
            </a:r>
            <a:r>
              <a:rPr lang="en" sz="1600" b="0" dirty="0" err="1"/>
              <a:t>thuật</a:t>
            </a:r>
            <a:r>
              <a:rPr lang="en" sz="1600" b="0" dirty="0"/>
              <a:t> </a:t>
            </a:r>
            <a:r>
              <a:rPr lang="en" sz="1600" b="0" dirty="0" err="1"/>
              <a:t>toán</a:t>
            </a:r>
            <a:r>
              <a:rPr lang="en" sz="1600" b="0" dirty="0"/>
              <a:t> </a:t>
            </a:r>
            <a:r>
              <a:rPr lang="en" sz="1600" b="0" dirty="0" err="1"/>
              <a:t>học</a:t>
            </a:r>
            <a:r>
              <a:rPr lang="en" sz="1600" b="0" dirty="0"/>
              <a:t> </a:t>
            </a:r>
            <a:r>
              <a:rPr lang="en" sz="1600" b="0" dirty="0" err="1"/>
              <a:t>có</a:t>
            </a:r>
            <a:r>
              <a:rPr lang="en" sz="1600" b="0" dirty="0"/>
              <a:t> </a:t>
            </a:r>
            <a:r>
              <a:rPr lang="en" sz="1600" b="0" dirty="0" err="1"/>
              <a:t>giám</a:t>
            </a:r>
            <a:r>
              <a:rPr lang="en" sz="1600" b="0" dirty="0"/>
              <a:t> </a:t>
            </a:r>
            <a:r>
              <a:rPr lang="en" sz="1600" b="0" dirty="0" err="1"/>
              <a:t>sát</a:t>
            </a:r>
            <a:r>
              <a:rPr lang="en" sz="1600" b="0" dirty="0"/>
              <a:t> </a:t>
            </a:r>
            <a:r>
              <a:rPr lang="en" sz="1600" b="0" dirty="0" err="1"/>
              <a:t>được</a:t>
            </a:r>
            <a:r>
              <a:rPr lang="en" sz="1600" b="0" dirty="0"/>
              <a:t> </a:t>
            </a:r>
            <a:r>
              <a:rPr lang="en" sz="1600" b="0" dirty="0" err="1"/>
              <a:t>sử</a:t>
            </a:r>
            <a:r>
              <a:rPr lang="en" sz="1600" b="0" dirty="0"/>
              <a:t> </a:t>
            </a:r>
            <a:r>
              <a:rPr lang="en" sz="1600" b="0" dirty="0" err="1"/>
              <a:t>dụng</a:t>
            </a:r>
            <a:r>
              <a:rPr lang="en" sz="1600" b="0" dirty="0"/>
              <a:t> </a:t>
            </a:r>
            <a:r>
              <a:rPr lang="en" sz="1600" b="0" dirty="0" err="1"/>
              <a:t>cho</a:t>
            </a:r>
            <a:r>
              <a:rPr lang="en" sz="1600" b="0" dirty="0"/>
              <a:t> </a:t>
            </a:r>
            <a:r>
              <a:rPr lang="en" sz="1600" b="0" dirty="0" err="1"/>
              <a:t>các</a:t>
            </a:r>
            <a:r>
              <a:rPr lang="en" sz="1600" b="0" dirty="0"/>
              <a:t> </a:t>
            </a:r>
            <a:r>
              <a:rPr lang="en" sz="1600" b="0" dirty="0" err="1"/>
              <a:t>bài</a:t>
            </a:r>
            <a:r>
              <a:rPr lang="en" sz="1600" b="0" dirty="0"/>
              <a:t> </a:t>
            </a:r>
            <a:r>
              <a:rPr lang="en" sz="1600" b="0" dirty="0" err="1"/>
              <a:t>toán</a:t>
            </a:r>
            <a:r>
              <a:rPr lang="en" sz="1600" b="0" dirty="0"/>
              <a:t> </a:t>
            </a:r>
            <a:r>
              <a:rPr lang="en" sz="1600" b="0" dirty="0" err="1"/>
              <a:t>phân</a:t>
            </a:r>
            <a:r>
              <a:rPr lang="en" sz="1600" b="0" dirty="0"/>
              <a:t> </a:t>
            </a:r>
            <a:r>
              <a:rPr lang="en" sz="1600" b="0" dirty="0" err="1"/>
              <a:t>loại</a:t>
            </a:r>
            <a:r>
              <a:rPr lang="en" sz="1600" b="0" dirty="0"/>
              <a:t> </a:t>
            </a:r>
            <a:r>
              <a:rPr lang="en" sz="1600" b="0" dirty="0" err="1"/>
              <a:t>và</a:t>
            </a:r>
            <a:r>
              <a:rPr lang="en" sz="1600" b="0" dirty="0"/>
              <a:t> </a:t>
            </a:r>
            <a:r>
              <a:rPr lang="en" sz="1600" b="0" dirty="0" err="1"/>
              <a:t>hồi</a:t>
            </a:r>
            <a:r>
              <a:rPr lang="en" sz="1600" b="0" dirty="0"/>
              <a:t> </a:t>
            </a:r>
            <a:r>
              <a:rPr lang="en" sz="1600" b="0" dirty="0" err="1"/>
              <a:t>quy</a:t>
            </a:r>
            <a:r>
              <a:rPr lang="en" sz="1600" b="0" dirty="0"/>
              <a:t>. </a:t>
            </a:r>
            <a:r>
              <a:rPr lang="en" sz="1600" b="0" dirty="0" err="1"/>
              <a:t>Cơ</a:t>
            </a:r>
            <a:r>
              <a:rPr lang="en" sz="1600" b="0" dirty="0"/>
              <a:t> </a:t>
            </a:r>
            <a:r>
              <a:rPr lang="en" sz="1600" b="0" dirty="0" err="1"/>
              <a:t>chế</a:t>
            </a:r>
            <a:r>
              <a:rPr lang="en" sz="1600" b="0" dirty="0"/>
              <a:t> </a:t>
            </a:r>
            <a:r>
              <a:rPr lang="en" sz="1600" b="0" dirty="0" err="1"/>
              <a:t>hoạt</a:t>
            </a:r>
            <a:r>
              <a:rPr lang="en" sz="1600" b="0" dirty="0"/>
              <a:t> </a:t>
            </a:r>
            <a:r>
              <a:rPr lang="en" sz="1600" b="0" dirty="0" err="1"/>
              <a:t>động</a:t>
            </a:r>
            <a:r>
              <a:rPr lang="en" sz="1600" b="0" dirty="0"/>
              <a:t> </a:t>
            </a:r>
            <a:r>
              <a:rPr lang="en" sz="1600" b="0" dirty="0" err="1"/>
              <a:t>của</a:t>
            </a:r>
            <a:r>
              <a:rPr lang="en" sz="1600" b="0" dirty="0"/>
              <a:t> SVM </a:t>
            </a:r>
            <a:r>
              <a:rPr lang="en" sz="1600" b="0" dirty="0" err="1"/>
              <a:t>được</a:t>
            </a:r>
            <a:r>
              <a:rPr lang="en" sz="1600" b="0" dirty="0"/>
              <a:t> </a:t>
            </a:r>
            <a:r>
              <a:rPr lang="en" sz="1600" b="0" dirty="0" err="1"/>
              <a:t>thực</a:t>
            </a:r>
            <a:r>
              <a:rPr lang="en" sz="1600" b="0" dirty="0"/>
              <a:t> </a:t>
            </a:r>
            <a:r>
              <a:rPr lang="en" sz="1600" b="0" dirty="0" err="1"/>
              <a:t>hiện</a:t>
            </a:r>
            <a:r>
              <a:rPr lang="en" sz="1600" b="0" dirty="0"/>
              <a:t> </a:t>
            </a:r>
            <a:r>
              <a:rPr lang="en" sz="1600" b="0" dirty="0" err="1"/>
              <a:t>bằng</a:t>
            </a:r>
            <a:r>
              <a:rPr lang="en" sz="1600" b="0" dirty="0"/>
              <a:t> </a:t>
            </a:r>
            <a:r>
              <a:rPr lang="en" sz="1600" b="0" dirty="0" err="1"/>
              <a:t>cách</a:t>
            </a:r>
            <a:r>
              <a:rPr lang="en" sz="1600" b="0" dirty="0"/>
              <a:t> </a:t>
            </a:r>
            <a:r>
              <a:rPr lang="en" sz="1600" b="0" dirty="0" err="1"/>
              <a:t>tìm</a:t>
            </a:r>
            <a:r>
              <a:rPr lang="en" sz="1600" b="0" dirty="0"/>
              <a:t> </a:t>
            </a:r>
            <a:r>
              <a:rPr lang="en" sz="1600" b="0" dirty="0" err="1"/>
              <a:t>một</a:t>
            </a:r>
            <a:r>
              <a:rPr lang="en" sz="1600" b="0" dirty="0"/>
              <a:t> </a:t>
            </a:r>
            <a:r>
              <a:rPr lang="en" sz="1600" b="0" dirty="0" err="1"/>
              <a:t>siêu</a:t>
            </a:r>
            <a:r>
              <a:rPr lang="en" sz="1600" b="0" dirty="0"/>
              <a:t> </a:t>
            </a:r>
            <a:r>
              <a:rPr lang="en" sz="1600" b="0" dirty="0" err="1"/>
              <a:t>mặt</a:t>
            </a:r>
            <a:r>
              <a:rPr lang="en" sz="1600" b="0" dirty="0"/>
              <a:t> </a:t>
            </a:r>
            <a:r>
              <a:rPr lang="en" sz="1600" b="0" dirty="0" err="1"/>
              <a:t>phẳng</a:t>
            </a:r>
            <a:r>
              <a:rPr lang="en" sz="1600" b="0" dirty="0"/>
              <a:t> (hyperplane) </a:t>
            </a:r>
            <a:r>
              <a:rPr lang="en" sz="1600" b="0" dirty="0" err="1"/>
              <a:t>phân</a:t>
            </a:r>
            <a:r>
              <a:rPr lang="en" sz="1600" b="0" dirty="0"/>
              <a:t> chia </a:t>
            </a:r>
            <a:r>
              <a:rPr lang="en" sz="1600" b="0" dirty="0" err="1"/>
              <a:t>tốt</a:t>
            </a:r>
            <a:r>
              <a:rPr lang="en" sz="1600" b="0" dirty="0"/>
              <a:t> </a:t>
            </a:r>
            <a:r>
              <a:rPr lang="en" sz="1600" b="0" dirty="0" err="1"/>
              <a:t>nhất</a:t>
            </a:r>
            <a:r>
              <a:rPr lang="en" sz="1600" b="0" dirty="0"/>
              <a:t> </a:t>
            </a:r>
            <a:r>
              <a:rPr lang="en" sz="1600" b="0" dirty="0" err="1"/>
              <a:t>các</a:t>
            </a:r>
            <a:r>
              <a:rPr lang="en" sz="1600" b="0" dirty="0"/>
              <a:t> </a:t>
            </a:r>
            <a:r>
              <a:rPr lang="en" sz="1600" b="0" dirty="0" err="1"/>
              <a:t>điểm</a:t>
            </a:r>
            <a:r>
              <a:rPr lang="en" sz="1600" b="0" dirty="0"/>
              <a:t> </a:t>
            </a:r>
            <a:r>
              <a:rPr lang="en" sz="1600" b="0" dirty="0" err="1"/>
              <a:t>dữ</a:t>
            </a:r>
            <a:r>
              <a:rPr lang="en" sz="1600" b="0" dirty="0"/>
              <a:t> </a:t>
            </a:r>
            <a:r>
              <a:rPr lang="en" sz="1600" b="0" dirty="0" err="1"/>
              <a:t>liệu</a:t>
            </a:r>
            <a:r>
              <a:rPr lang="en" sz="1600" b="0" dirty="0"/>
              <a:t> </a:t>
            </a:r>
            <a:r>
              <a:rPr lang="en" sz="1600" b="0" dirty="0" err="1"/>
              <a:t>thuộc</a:t>
            </a:r>
            <a:r>
              <a:rPr lang="en" sz="1600" b="0" dirty="0"/>
              <a:t> </a:t>
            </a:r>
            <a:r>
              <a:rPr lang="en" sz="1600" b="0" dirty="0" err="1"/>
              <a:t>các</a:t>
            </a:r>
            <a:r>
              <a:rPr lang="en" sz="1600" b="0" dirty="0"/>
              <a:t> </a:t>
            </a:r>
            <a:r>
              <a:rPr lang="en" sz="1600" b="0" dirty="0" err="1"/>
              <a:t>lớp</a:t>
            </a:r>
            <a:r>
              <a:rPr lang="en" sz="1600" b="0" dirty="0"/>
              <a:t> </a:t>
            </a:r>
            <a:r>
              <a:rPr lang="en" sz="1600" b="0" dirty="0" err="1"/>
              <a:t>khác</a:t>
            </a:r>
            <a:r>
              <a:rPr lang="en" sz="1600" b="0" dirty="0"/>
              <a:t> </a:t>
            </a:r>
            <a:r>
              <a:rPr lang="en" sz="1600" b="0" dirty="0" err="1"/>
              <a:t>nhau</a:t>
            </a:r>
            <a:endParaRPr lang="en" sz="1600" dirty="0" err="1"/>
          </a:p>
        </p:txBody>
      </p:sp>
      <p:sp>
        <p:nvSpPr>
          <p:cNvPr id="689" name="Google Shape;689;p35"/>
          <p:cNvSpPr txBox="1">
            <a:spLocks noGrp="1"/>
          </p:cNvSpPr>
          <p:nvPr>
            <p:ph type="title" idx="6"/>
          </p:nvPr>
        </p:nvSpPr>
        <p:spPr>
          <a:xfrm>
            <a:off x="559320" y="1849557"/>
            <a:ext cx="6020235" cy="2521128"/>
          </a:xfrm>
          <a:prstGeom prst="rect">
            <a:avLst/>
          </a:prstGeom>
        </p:spPr>
        <p:txBody>
          <a:bodyPr spcFirstLastPara="1" wrap="square" lIns="91425" tIns="91425" rIns="36000" bIns="91425" anchor="b" anchorCtr="0">
            <a:noAutofit/>
          </a:bodyPr>
          <a:lstStyle/>
          <a:p>
            <a:pPr algn="l"/>
            <a:r>
              <a:rPr lang="en-US" sz="1600" dirty="0"/>
              <a:t>Các bước tiến hành :</a:t>
            </a:r>
            <a:br>
              <a:rPr lang="en-US" sz="1600" dirty="0"/>
            </a:br>
            <a:r>
              <a:rPr lang="en-US" sz="1600" b="0" dirty="0"/>
              <a:t>Lựa chọn kernel function và các siêu tham số (hyperparameters) cho SVM.</a:t>
            </a:r>
            <a:endParaRPr lang="vi-VN" sz="1600" dirty="0"/>
          </a:p>
          <a:p>
            <a:pPr algn="l"/>
            <a:r>
              <a:rPr lang="en-US" sz="1600" b="0" dirty="0"/>
              <a:t>Huấn </a:t>
            </a:r>
            <a:r>
              <a:rPr lang="en-US" sz="1600" b="0" dirty="0" err="1"/>
              <a:t>luyện</a:t>
            </a:r>
            <a:r>
              <a:rPr lang="en-US" sz="1600" b="0" dirty="0"/>
              <a:t> SVM </a:t>
            </a:r>
            <a:r>
              <a:rPr lang="en-US" sz="1600" b="0" dirty="0" err="1"/>
              <a:t>trên</a:t>
            </a:r>
            <a:r>
              <a:rPr lang="en-US" sz="1600" b="0" dirty="0"/>
              <a:t> </a:t>
            </a:r>
            <a:r>
              <a:rPr lang="en-US" sz="1600" b="0" dirty="0" err="1"/>
              <a:t>dữ</a:t>
            </a:r>
            <a:r>
              <a:rPr lang="en-US" sz="1600" b="0" dirty="0"/>
              <a:t> </a:t>
            </a:r>
            <a:r>
              <a:rPr lang="en-US" sz="1600" b="0" dirty="0" err="1"/>
              <a:t>liệu</a:t>
            </a:r>
            <a:r>
              <a:rPr lang="en-US" sz="1600" b="0" dirty="0"/>
              <a:t> </a:t>
            </a:r>
            <a:r>
              <a:rPr lang="en-US" sz="1600" b="0" dirty="0" err="1"/>
              <a:t>huấn</a:t>
            </a:r>
            <a:r>
              <a:rPr lang="en-US" sz="1600" b="0" dirty="0"/>
              <a:t> </a:t>
            </a:r>
            <a:r>
              <a:rPr lang="en-US" sz="1600" b="0" dirty="0" err="1"/>
              <a:t>luyện</a:t>
            </a:r>
            <a:r>
              <a:rPr lang="en-US" sz="1600" b="0" dirty="0"/>
              <a:t>.</a:t>
            </a:r>
            <a:endParaRPr lang="en-US" sz="1600" dirty="0"/>
          </a:p>
          <a:p>
            <a:pPr algn="l"/>
            <a:r>
              <a:rPr lang="en-US" sz="1600" b="0" dirty="0" err="1"/>
              <a:t>Đánh</a:t>
            </a:r>
            <a:r>
              <a:rPr lang="en-US" sz="1600" b="0" dirty="0"/>
              <a:t> </a:t>
            </a:r>
            <a:r>
              <a:rPr lang="en-US" sz="1600" b="0" dirty="0" err="1"/>
              <a:t>giá</a:t>
            </a:r>
            <a:r>
              <a:rPr lang="en-US" sz="1600" b="0" dirty="0"/>
              <a:t> </a:t>
            </a:r>
            <a:r>
              <a:rPr lang="en-US" sz="1600" b="0" dirty="0" err="1"/>
              <a:t>hiệu</a:t>
            </a:r>
            <a:r>
              <a:rPr lang="en-US" sz="1600" b="0" dirty="0"/>
              <a:t> </a:t>
            </a:r>
            <a:r>
              <a:rPr lang="en-US" sz="1600" b="0" dirty="0" err="1"/>
              <a:t>suất</a:t>
            </a:r>
            <a:r>
              <a:rPr lang="en-US" sz="1600" b="0" dirty="0"/>
              <a:t> </a:t>
            </a:r>
            <a:r>
              <a:rPr lang="en-US" sz="1600" b="0" dirty="0" err="1"/>
              <a:t>của</a:t>
            </a:r>
            <a:r>
              <a:rPr lang="en-US" sz="1600" b="0" dirty="0"/>
              <a:t> SVM </a:t>
            </a:r>
            <a:r>
              <a:rPr lang="en-US" sz="1600" b="0" dirty="0" err="1"/>
              <a:t>trên</a:t>
            </a:r>
            <a:r>
              <a:rPr lang="en-US" sz="1600" b="0" dirty="0"/>
              <a:t> </a:t>
            </a:r>
            <a:r>
              <a:rPr lang="en-US" sz="1600" b="0" dirty="0" err="1"/>
              <a:t>dữ</a:t>
            </a:r>
            <a:r>
              <a:rPr lang="en-US" sz="1600" b="0" dirty="0"/>
              <a:t> </a:t>
            </a:r>
            <a:r>
              <a:rPr lang="en-US" sz="1600" b="0" dirty="0" err="1"/>
              <a:t>liệu</a:t>
            </a:r>
            <a:r>
              <a:rPr lang="en-US" sz="1600" b="0" dirty="0"/>
              <a:t> kiểm tra.</a:t>
            </a:r>
            <a:endParaRPr lang="en-US" sz="1600" dirty="0"/>
          </a:p>
          <a:p>
            <a:pPr algn="l"/>
            <a:r>
              <a:rPr lang="en-US" sz="1600" b="0" dirty="0"/>
              <a:t>Tinh </a:t>
            </a:r>
            <a:r>
              <a:rPr lang="en-US" sz="1600" b="0" dirty="0" err="1"/>
              <a:t>chỉnh</a:t>
            </a:r>
            <a:r>
              <a:rPr lang="en-US" sz="1600" b="0" dirty="0"/>
              <a:t> </a:t>
            </a:r>
            <a:r>
              <a:rPr lang="en-US" sz="1600" b="0" dirty="0" err="1"/>
              <a:t>các</a:t>
            </a:r>
            <a:r>
              <a:rPr lang="en-US" sz="1600" b="0" dirty="0"/>
              <a:t> </a:t>
            </a:r>
            <a:r>
              <a:rPr lang="en-US" sz="1600" b="0" dirty="0" err="1"/>
              <a:t>siêu</a:t>
            </a:r>
            <a:r>
              <a:rPr lang="en-US" sz="1600" b="0" dirty="0"/>
              <a:t> </a:t>
            </a:r>
            <a:r>
              <a:rPr lang="en-US" sz="1600" b="0" dirty="0" err="1"/>
              <a:t>tham</a:t>
            </a:r>
            <a:r>
              <a:rPr lang="en-US" sz="1600" b="0" dirty="0"/>
              <a:t> </a:t>
            </a:r>
            <a:r>
              <a:rPr lang="en-US" sz="1600" b="0" dirty="0" err="1"/>
              <a:t>số</a:t>
            </a:r>
            <a:r>
              <a:rPr lang="en-US" sz="1600" b="0" dirty="0"/>
              <a:t> </a:t>
            </a:r>
            <a:r>
              <a:rPr lang="en-US" sz="1600" b="0" dirty="0" err="1"/>
              <a:t>của</a:t>
            </a:r>
            <a:r>
              <a:rPr lang="en-US" sz="1600" b="0" dirty="0"/>
              <a:t> SVM </a:t>
            </a:r>
            <a:r>
              <a:rPr lang="en-US" sz="1600" b="0" dirty="0" err="1"/>
              <a:t>để</a:t>
            </a:r>
            <a:r>
              <a:rPr lang="en-US" sz="1600" b="0" dirty="0"/>
              <a:t> cải thiện hiệu suất.</a:t>
            </a:r>
            <a:endParaRPr lang="en-US" sz="1600" dirty="0"/>
          </a:p>
          <a:p>
            <a:pPr algn="l"/>
            <a:endParaRPr lang="en-US" sz="1600" dirty="0"/>
          </a:p>
        </p:txBody>
      </p:sp>
      <p:sp>
        <p:nvSpPr>
          <p:cNvPr id="23" name="Google Shape;689;p35">
            <a:extLst>
              <a:ext uri="{FF2B5EF4-FFF2-40B4-BE49-F238E27FC236}">
                <a16:creationId xmlns:a16="http://schemas.microsoft.com/office/drawing/2014/main" id="{0F5F9DC7-F6AB-B4F2-9D05-1C5600014DA5}"/>
              </a:ext>
            </a:extLst>
          </p:cNvPr>
          <p:cNvSpPr txBox="1">
            <a:spLocks/>
          </p:cNvSpPr>
          <p:nvPr/>
        </p:nvSpPr>
        <p:spPr>
          <a:xfrm>
            <a:off x="559320" y="4159748"/>
            <a:ext cx="4849862" cy="671275"/>
          </a:xfrm>
          <a:prstGeom prst="rect">
            <a:avLst/>
          </a:prstGeom>
          <a:noFill/>
          <a:ln>
            <a:noFill/>
          </a:ln>
        </p:spPr>
        <p:txBody>
          <a:bodyPr spcFirstLastPara="1" wrap="square" lIns="91425" tIns="91425" rIns="36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l"/>
            <a:br>
              <a:rPr lang="en" sz="1600" dirty="0"/>
            </a:br>
            <a:r>
              <a:rPr lang="en-US" sz="1600" dirty="0"/>
              <a:t>Thư viện sciki-learn:</a:t>
            </a:r>
            <a:r>
              <a:rPr lang="en-US" sz="1600" b="0" dirty="0"/>
              <a:t> có hàm SVC hỗ trợ tính toán</a:t>
            </a:r>
            <a:r>
              <a:rPr lang="en-US" sz="1600" dirty="0"/>
              <a:t> </a:t>
            </a:r>
            <a:br>
              <a:rPr lang="en-US" sz="1600" dirty="0"/>
            </a:br>
            <a:endParaRPr lang="en-US" sz="1600" b="0" dirty="0"/>
          </a:p>
        </p:txBody>
      </p:sp>
      <p:pic>
        <p:nvPicPr>
          <p:cNvPr id="2" name="Hình ảnh 2" descr="Ảnh có chứa danh thiếp&#10;&#10;Mô tả được tự động tạo">
            <a:extLst>
              <a:ext uri="{FF2B5EF4-FFF2-40B4-BE49-F238E27FC236}">
                <a16:creationId xmlns:a16="http://schemas.microsoft.com/office/drawing/2014/main" id="{A14AD074-8456-A09E-1C18-1B71F3BFF246}"/>
              </a:ext>
            </a:extLst>
          </p:cNvPr>
          <p:cNvPicPr>
            <a:picLocks noChangeAspect="1"/>
          </p:cNvPicPr>
          <p:nvPr/>
        </p:nvPicPr>
        <p:blipFill>
          <a:blip r:embed="rId3"/>
          <a:stretch>
            <a:fillRect/>
          </a:stretch>
        </p:blipFill>
        <p:spPr>
          <a:xfrm>
            <a:off x="5799108" y="1337310"/>
            <a:ext cx="2743200" cy="2468880"/>
          </a:xfrm>
          <a:prstGeom prst="rect">
            <a:avLst/>
          </a:prstGeom>
        </p:spPr>
      </p:pic>
    </p:spTree>
    <p:extLst>
      <p:ext uri="{BB962C8B-B14F-4D97-AF65-F5344CB8AC3E}">
        <p14:creationId xmlns:p14="http://schemas.microsoft.com/office/powerpoint/2010/main" val="1747339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77972" y="588335"/>
            <a:ext cx="4494028" cy="4158771"/>
          </a:xfrm>
          <a:prstGeom prst="rect">
            <a:avLst/>
          </a:prstGeom>
        </p:spPr>
        <p:txBody>
          <a:bodyPr spcFirstLastPara="1" wrap="square" lIns="91425" tIns="91425" rIns="91425" bIns="91425" anchor="ctr" anchorCtr="0">
            <a:noAutofit/>
          </a:bodyPr>
          <a:lstStyle/>
          <a:p>
            <a:pPr lvl="0"/>
            <a:r>
              <a:rPr lang="vi-VN" sz="4000" dirty="0">
                <a:solidFill>
                  <a:srgbClr val="FFFFFF"/>
                </a:solidFill>
                <a:uFill>
                  <a:noFill/>
                </a:uFill>
                <a:latin typeface="Fira Sans Condensed"/>
                <a:ea typeface="Fira Sans Condensed"/>
                <a:cs typeface="Fira Sans Condensed"/>
                <a:sym typeface="Fira Sans Condensed"/>
              </a:rPr>
              <a:t>Tổ chức dữ liệu trong firebase &amp; Xây dựng client Vuejs</a:t>
            </a:r>
            <a:endParaRPr sz="4000" dirty="0"/>
          </a:p>
        </p:txBody>
      </p:sp>
      <p:sp>
        <p:nvSpPr>
          <p:cNvPr id="175" name="Google Shape;175;p30"/>
          <p:cNvSpPr txBox="1">
            <a:spLocks noGrp="1"/>
          </p:cNvSpPr>
          <p:nvPr>
            <p:ph type="subTitle" idx="1"/>
          </p:nvPr>
        </p:nvSpPr>
        <p:spPr>
          <a:xfrm>
            <a:off x="4917749" y="3290550"/>
            <a:ext cx="2943255" cy="523800"/>
          </a:xfrm>
          <a:prstGeom prst="rect">
            <a:avLst/>
          </a:prstGeom>
        </p:spPr>
        <p:txBody>
          <a:bodyPr spcFirstLastPara="1" wrap="square" lIns="91425" tIns="91425" rIns="91425" bIns="91425" anchor="t" anchorCtr="0">
            <a:noAutofit/>
          </a:bodyPr>
          <a:lstStyle/>
          <a:p>
            <a:pPr marL="0" lvl="0" indent="0"/>
            <a:r>
              <a:rPr lang="vi-VN" dirty="0">
                <a:solidFill>
                  <a:srgbClr val="FFFFFF"/>
                </a:solidFill>
                <a:uFill>
                  <a:noFill/>
                </a:uFill>
                <a:latin typeface="Fira Sans Condensed"/>
                <a:ea typeface="Fira Sans Condensed"/>
                <a:cs typeface="Fira Sans Condensed"/>
                <a:sym typeface="Fira Sans Condensed"/>
              </a:rPr>
              <a:t>Nguyễn Văn Mạnh – Captain</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893137" y="710192"/>
            <a:ext cx="6244858" cy="1019371"/>
          </a:xfrm>
          <a:prstGeom prst="rect">
            <a:avLst/>
          </a:prstGeom>
        </p:spPr>
        <p:txBody>
          <a:bodyPr spcFirstLastPara="1" wrap="square" lIns="91425" tIns="91425" rIns="91425" bIns="91425" anchor="t" anchorCtr="0">
            <a:noAutofit/>
          </a:bodyPr>
          <a:lstStyle/>
          <a:p>
            <a:pPr lvl="0"/>
            <a:r>
              <a:rPr lang="en-US" dirty="0">
                <a:hlinkClick r:id="rId4"/>
              </a:rPr>
              <a:t>Firebase – Diagram</a:t>
            </a:r>
            <a:br>
              <a:rPr lang="en-US" dirty="0"/>
            </a:br>
            <a:endParaRPr sz="1000" dirty="0"/>
          </a:p>
        </p:txBody>
      </p:sp>
      <p:pic>
        <p:nvPicPr>
          <p:cNvPr id="3" name="Picture 2">
            <a:extLst>
              <a:ext uri="{FF2B5EF4-FFF2-40B4-BE49-F238E27FC236}">
                <a16:creationId xmlns:a16="http://schemas.microsoft.com/office/drawing/2014/main" id="{87DA1892-529C-4CFA-8375-66E6288E21E3}"/>
              </a:ext>
            </a:extLst>
          </p:cNvPr>
          <p:cNvPicPr>
            <a:picLocks noChangeAspect="1"/>
          </p:cNvPicPr>
          <p:nvPr/>
        </p:nvPicPr>
        <p:blipFill>
          <a:blip r:embed="rId5"/>
          <a:stretch>
            <a:fillRect/>
          </a:stretch>
        </p:blipFill>
        <p:spPr>
          <a:xfrm>
            <a:off x="506693" y="1584244"/>
            <a:ext cx="8130614" cy="34373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DE0A-A899-403E-9565-49C8A205C997}"/>
              </a:ext>
            </a:extLst>
          </p:cNvPr>
          <p:cNvSpPr>
            <a:spLocks noGrp="1"/>
          </p:cNvSpPr>
          <p:nvPr>
            <p:ph type="title"/>
          </p:nvPr>
        </p:nvSpPr>
        <p:spPr>
          <a:xfrm>
            <a:off x="195560" y="111966"/>
            <a:ext cx="2370432" cy="1000908"/>
          </a:xfrm>
        </p:spPr>
        <p:txBody>
          <a:bodyPr/>
          <a:lstStyle/>
          <a:p>
            <a:r>
              <a:rPr lang="en-US" dirty="0"/>
              <a:t>Firebase</a:t>
            </a:r>
          </a:p>
        </p:txBody>
      </p:sp>
      <p:pic>
        <p:nvPicPr>
          <p:cNvPr id="4" name="Picture 3">
            <a:extLst>
              <a:ext uri="{FF2B5EF4-FFF2-40B4-BE49-F238E27FC236}">
                <a16:creationId xmlns:a16="http://schemas.microsoft.com/office/drawing/2014/main" id="{AE4C030E-F539-4498-BC45-7EC8124493E1}"/>
              </a:ext>
            </a:extLst>
          </p:cNvPr>
          <p:cNvPicPr>
            <a:picLocks noChangeAspect="1"/>
          </p:cNvPicPr>
          <p:nvPr/>
        </p:nvPicPr>
        <p:blipFill>
          <a:blip r:embed="rId2"/>
          <a:stretch>
            <a:fillRect/>
          </a:stretch>
        </p:blipFill>
        <p:spPr>
          <a:xfrm>
            <a:off x="0" y="1002498"/>
            <a:ext cx="9144000" cy="3311662"/>
          </a:xfrm>
          <a:prstGeom prst="rect">
            <a:avLst/>
          </a:prstGeom>
        </p:spPr>
      </p:pic>
    </p:spTree>
    <p:extLst>
      <p:ext uri="{BB962C8B-B14F-4D97-AF65-F5344CB8AC3E}">
        <p14:creationId xmlns:p14="http://schemas.microsoft.com/office/powerpoint/2010/main" val="1860566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0" y="714478"/>
            <a:ext cx="2759700" cy="17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dirty="0"/>
              <a:t>Admins</a:t>
            </a:r>
            <a:endParaRPr dirty="0"/>
          </a:p>
        </p:txBody>
      </p:sp>
      <p:pic>
        <p:nvPicPr>
          <p:cNvPr id="2" name="Picture 1">
            <a:extLst>
              <a:ext uri="{FF2B5EF4-FFF2-40B4-BE49-F238E27FC236}">
                <a16:creationId xmlns:a16="http://schemas.microsoft.com/office/drawing/2014/main" id="{C9C7E25B-14AF-44A7-9B54-1A3A248A2D6F}"/>
              </a:ext>
            </a:extLst>
          </p:cNvPr>
          <p:cNvPicPr>
            <a:picLocks noChangeAspect="1"/>
          </p:cNvPicPr>
          <p:nvPr/>
        </p:nvPicPr>
        <p:blipFill>
          <a:blip r:embed="rId3"/>
          <a:stretch>
            <a:fillRect/>
          </a:stretch>
        </p:blipFill>
        <p:spPr>
          <a:xfrm>
            <a:off x="0" y="1579377"/>
            <a:ext cx="9144000" cy="2701999"/>
          </a:xfrm>
          <a:prstGeom prst="rect">
            <a:avLst/>
          </a:prstGeom>
        </p:spPr>
      </p:pic>
    </p:spTree>
    <p:extLst>
      <p:ext uri="{BB962C8B-B14F-4D97-AF65-F5344CB8AC3E}">
        <p14:creationId xmlns:p14="http://schemas.microsoft.com/office/powerpoint/2010/main" val="3285406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0" y="714478"/>
            <a:ext cx="2759700" cy="17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dirty="0"/>
              <a:t>Users</a:t>
            </a:r>
            <a:endParaRPr dirty="0"/>
          </a:p>
        </p:txBody>
      </p:sp>
      <p:pic>
        <p:nvPicPr>
          <p:cNvPr id="3" name="Picture 2">
            <a:extLst>
              <a:ext uri="{FF2B5EF4-FFF2-40B4-BE49-F238E27FC236}">
                <a16:creationId xmlns:a16="http://schemas.microsoft.com/office/drawing/2014/main" id="{0EDB669E-603A-4626-9902-B317AFBEA2CF}"/>
              </a:ext>
            </a:extLst>
          </p:cNvPr>
          <p:cNvPicPr>
            <a:picLocks noChangeAspect="1"/>
          </p:cNvPicPr>
          <p:nvPr/>
        </p:nvPicPr>
        <p:blipFill>
          <a:blip r:embed="rId3"/>
          <a:stretch>
            <a:fillRect/>
          </a:stretch>
        </p:blipFill>
        <p:spPr>
          <a:xfrm>
            <a:off x="0" y="1762125"/>
            <a:ext cx="9144000" cy="2101038"/>
          </a:xfrm>
          <a:prstGeom prst="rect">
            <a:avLst/>
          </a:prstGeom>
        </p:spPr>
      </p:pic>
    </p:spTree>
    <p:extLst>
      <p:ext uri="{BB962C8B-B14F-4D97-AF65-F5344CB8AC3E}">
        <p14:creationId xmlns:p14="http://schemas.microsoft.com/office/powerpoint/2010/main" val="1746544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1063255" y="841950"/>
            <a:ext cx="3792280" cy="1729800"/>
          </a:xfrm>
          <a:prstGeom prst="rect">
            <a:avLst/>
          </a:prstGeom>
        </p:spPr>
        <p:txBody>
          <a:bodyPr spcFirstLastPara="1" wrap="square" lIns="91425" tIns="91425" rIns="91425" bIns="91425" anchor="t" anchorCtr="0">
            <a:noAutofit/>
          </a:bodyPr>
          <a:lstStyle/>
          <a:p>
            <a:pPr lvl="0"/>
            <a:r>
              <a:rPr lang="en-US" dirty="0" err="1"/>
              <a:t>Attentdans</a:t>
            </a:r>
            <a:r>
              <a:rPr lang="vi-VN" dirty="0"/>
              <a:t>ce</a:t>
            </a:r>
            <a:r>
              <a:rPr lang="en-US" dirty="0"/>
              <a:t>s</a:t>
            </a:r>
            <a:endParaRPr dirty="0"/>
          </a:p>
        </p:txBody>
      </p:sp>
      <p:pic>
        <p:nvPicPr>
          <p:cNvPr id="3" name="Picture 2">
            <a:extLst>
              <a:ext uri="{FF2B5EF4-FFF2-40B4-BE49-F238E27FC236}">
                <a16:creationId xmlns:a16="http://schemas.microsoft.com/office/drawing/2014/main" id="{EC40679C-D3F6-4779-98D7-A3D045CBD954}"/>
              </a:ext>
            </a:extLst>
          </p:cNvPr>
          <p:cNvPicPr>
            <a:picLocks noChangeAspect="1"/>
          </p:cNvPicPr>
          <p:nvPr/>
        </p:nvPicPr>
        <p:blipFill>
          <a:blip r:embed="rId3"/>
          <a:stretch>
            <a:fillRect/>
          </a:stretch>
        </p:blipFill>
        <p:spPr>
          <a:xfrm>
            <a:off x="0" y="1758473"/>
            <a:ext cx="9144000" cy="2040894"/>
          </a:xfrm>
          <a:prstGeom prst="rect">
            <a:avLst/>
          </a:prstGeom>
        </p:spPr>
      </p:pic>
    </p:spTree>
    <p:extLst>
      <p:ext uri="{BB962C8B-B14F-4D97-AF65-F5344CB8AC3E}">
        <p14:creationId xmlns:p14="http://schemas.microsoft.com/office/powerpoint/2010/main" val="1224490712"/>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1313</Words>
  <Application>Microsoft Office PowerPoint</Application>
  <PresentationFormat>On-screen Show (16:9)</PresentationFormat>
  <Paragraphs>145</Paragraphs>
  <Slides>32</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Fira Sans Condensed</vt:lpstr>
      <vt:lpstr>Advent Pro Light</vt:lpstr>
      <vt:lpstr>Rajdhani</vt:lpstr>
      <vt:lpstr>Fira Sans Condensed Light</vt:lpstr>
      <vt:lpstr>Arial</vt:lpstr>
      <vt:lpstr>Lexend Deca</vt:lpstr>
      <vt:lpstr>Anton</vt:lpstr>
      <vt:lpstr>Arial Unicode MS</vt:lpstr>
      <vt:lpstr>Ai Tech Agency by Slidesgo</vt:lpstr>
      <vt:lpstr>Báo cáo tiến độ  lần 2  Nhóm 13-TT </vt:lpstr>
      <vt:lpstr>ĐỀ TÀI : ĐIỂM DANH – CHẤM CÔNG  BẰNG NHẬN DIỆN KHUÔNG MẶT</vt:lpstr>
      <vt:lpstr>Nhắt lại Sơ đồ hệ thống</vt:lpstr>
      <vt:lpstr>Tổ chức dữ liệu trong firebase &amp; Xây dựng client Vuejs</vt:lpstr>
      <vt:lpstr>Firebase – Diagram </vt:lpstr>
      <vt:lpstr>Firebase</vt:lpstr>
      <vt:lpstr>Admins</vt:lpstr>
      <vt:lpstr>Users</vt:lpstr>
      <vt:lpstr>Attentdansces</vt:lpstr>
      <vt:lpstr>Client Vuejs</vt:lpstr>
      <vt:lpstr>Demo User : https://pbl-5.vercel.app/</vt:lpstr>
      <vt:lpstr>Xây dựng REST API by Django</vt:lpstr>
      <vt:lpstr>1. Ứng dụng của Django vào back-end web nhận diện khuôn mặt </vt:lpstr>
      <vt:lpstr>1. Ứng dụng của Django vào back-end web nhận diện khuôn mặt </vt:lpstr>
      <vt:lpstr>1. Ứng dụng của Django vào back-end web nhận diện khuôn mặt </vt:lpstr>
      <vt:lpstr>2. Các bước đã tiến hành với Django</vt:lpstr>
      <vt:lpstr>2. Các bước đã tiến hành với Django</vt:lpstr>
      <vt:lpstr>2. Các bước đã tiến hành với Django</vt:lpstr>
      <vt:lpstr>2. Các bước đã tiến hành với Django</vt:lpstr>
      <vt:lpstr>5. Tài liệu tham khảo:</vt:lpstr>
      <vt:lpstr>Xây dựng Model nhận diện  khuôn mặt</vt:lpstr>
      <vt:lpstr>Phần thuật toán:</vt:lpstr>
      <vt:lpstr>Phần thuật toán:</vt:lpstr>
      <vt:lpstr>Sử dụng thư viện face_recognition</vt:lpstr>
      <vt:lpstr>Sử dụng thư viện face_recognition</vt:lpstr>
      <vt:lpstr>KNN</vt:lpstr>
      <vt:lpstr>Giảm chiều dữ liệu - Phương pháp PCA</vt:lpstr>
      <vt:lpstr>Các bước của PCA</vt:lpstr>
      <vt:lpstr>KNN (k-Nearest Neighbor) </vt:lpstr>
      <vt:lpstr>LDA (Linear Discriminant Analysis) </vt:lpstr>
      <vt:lpstr>LDA (Linear Discriminant Analysis) </vt:lpstr>
      <vt:lpstr>SVM (Support Vector Machine)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tiến độ  lần 2  Nhóm 13-TT</dc:title>
  <dc:creator>Mạnh Nguyễn Văn</dc:creator>
  <cp:lastModifiedBy>Mạnh Nguyễn Văn</cp:lastModifiedBy>
  <cp:revision>22</cp:revision>
  <dcterms:modified xsi:type="dcterms:W3CDTF">2023-03-18T09:53:45Z</dcterms:modified>
</cp:coreProperties>
</file>